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6" r:id="rId13"/>
    <p:sldId id="265" r:id="rId14"/>
    <p:sldId id="269" r:id="rId15"/>
    <p:sldId id="270" r:id="rId16"/>
    <p:sldId id="272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6CF87-4FBE-4901-9173-F7A81838699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3CF9C-48BF-4310-A110-24EC8D5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C9F4-D8E4-456B-8876-162C471F9025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1D9A-AF3C-4586-9D41-1C729E1BCB9E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7660" y="1572879"/>
            <a:ext cx="5278755" cy="365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6675" y="1369904"/>
            <a:ext cx="4999355" cy="435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4FF0-FBC0-4848-8178-81B876B04172}" type="datetime1">
              <a:rPr lang="en-US" smtClean="0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62DB-752F-44FE-A38E-B780F2CD7C97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466FC-71F4-432B-86FA-9EA271081AF5}" type="datetime1">
              <a:rPr lang="en-US" smtClean="0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32231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700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5705" y="649986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30">
                <a:moveTo>
                  <a:pt x="0" y="0"/>
                </a:moveTo>
                <a:lnTo>
                  <a:pt x="1331912" y="0"/>
                </a:lnTo>
              </a:path>
            </a:pathLst>
          </a:custGeom>
          <a:ln w="101600">
            <a:solidFill>
              <a:srgbClr val="700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981" y="811783"/>
            <a:ext cx="10869295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625" y="2501835"/>
            <a:ext cx="6952615" cy="282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0323" y="6451101"/>
            <a:ext cx="2354579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AA9B-B6AF-47BF-B122-FE210427A596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70004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5705" y="643890"/>
              <a:ext cx="1332230" cy="0"/>
            </a:xfrm>
            <a:custGeom>
              <a:avLst/>
              <a:gdLst/>
              <a:ahLst/>
              <a:cxnLst/>
              <a:rect l="l" t="t" r="r" b="b"/>
              <a:pathLst>
                <a:path w="1332230">
                  <a:moveTo>
                    <a:pt x="0" y="0"/>
                  </a:moveTo>
                  <a:lnTo>
                    <a:pt x="1331912" y="0"/>
                  </a:lnTo>
                </a:path>
              </a:pathLst>
            </a:custGeom>
            <a:ln w="101600">
              <a:solidFill>
                <a:srgbClr val="D6D7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869" y="1515724"/>
              <a:ext cx="257810" cy="176530"/>
            </a:xfrm>
            <a:custGeom>
              <a:avLst/>
              <a:gdLst/>
              <a:ahLst/>
              <a:cxnLst/>
              <a:rect l="l" t="t" r="r" b="b"/>
              <a:pathLst>
                <a:path w="257809" h="176530">
                  <a:moveTo>
                    <a:pt x="81935" y="175960"/>
                  </a:moveTo>
                  <a:lnTo>
                    <a:pt x="3842" y="175960"/>
                  </a:lnTo>
                  <a:lnTo>
                    <a:pt x="0" y="172054"/>
                  </a:lnTo>
                  <a:lnTo>
                    <a:pt x="0" y="116829"/>
                  </a:lnTo>
                  <a:lnTo>
                    <a:pt x="1348" y="103080"/>
                  </a:lnTo>
                  <a:lnTo>
                    <a:pt x="20093" y="67135"/>
                  </a:lnTo>
                  <a:lnTo>
                    <a:pt x="65685" y="20546"/>
                  </a:lnTo>
                  <a:lnTo>
                    <a:pt x="100755" y="1374"/>
                  </a:lnTo>
                  <a:lnTo>
                    <a:pt x="114214" y="0"/>
                  </a:lnTo>
                  <a:lnTo>
                    <a:pt x="253610" y="0"/>
                  </a:lnTo>
                  <a:lnTo>
                    <a:pt x="257452" y="3906"/>
                  </a:lnTo>
                  <a:lnTo>
                    <a:pt x="257452" y="83799"/>
                  </a:lnTo>
                  <a:lnTo>
                    <a:pt x="253633" y="87741"/>
                  </a:lnTo>
                  <a:lnTo>
                    <a:pt x="123650" y="87884"/>
                  </a:lnTo>
                  <a:lnTo>
                    <a:pt x="119431" y="89724"/>
                  </a:lnTo>
                  <a:lnTo>
                    <a:pt x="87717" y="122646"/>
                  </a:lnTo>
                  <a:lnTo>
                    <a:pt x="85907" y="126911"/>
                  </a:lnTo>
                  <a:lnTo>
                    <a:pt x="85778" y="172054"/>
                  </a:lnTo>
                  <a:lnTo>
                    <a:pt x="81935" y="175960"/>
                  </a:lnTo>
                  <a:close/>
                </a:path>
              </a:pathLst>
            </a:custGeom>
            <a:solidFill>
              <a:srgbClr val="D5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7494" y="6215929"/>
            <a:ext cx="1051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D5D6D5"/>
                </a:solidFill>
                <a:latin typeface="Calibri"/>
                <a:cs typeface="Calibri"/>
              </a:rPr>
              <a:t>rpsgroup.com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82740" y="0"/>
            <a:ext cx="5509260" cy="6559550"/>
            <a:chOff x="6682740" y="0"/>
            <a:chExt cx="5509260" cy="65595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3348" y="5814059"/>
              <a:ext cx="1862327" cy="7452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2740" y="0"/>
              <a:ext cx="5509263" cy="43174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625" y="1769596"/>
            <a:ext cx="4953000" cy="21043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400"/>
              </a:spcBef>
            </a:pPr>
            <a:r>
              <a:rPr sz="3600" dirty="0">
                <a:solidFill>
                  <a:srgbClr val="D6D7D5"/>
                </a:solidFill>
              </a:rPr>
              <a:t>THE</a:t>
            </a:r>
            <a:r>
              <a:rPr sz="3600" spc="-15" dirty="0">
                <a:solidFill>
                  <a:srgbClr val="D6D7D5"/>
                </a:solidFill>
              </a:rPr>
              <a:t> </a:t>
            </a:r>
            <a:r>
              <a:rPr sz="3600" dirty="0">
                <a:solidFill>
                  <a:srgbClr val="D6D7D5"/>
                </a:solidFill>
              </a:rPr>
              <a:t>OFFSHORE</a:t>
            </a:r>
            <a:r>
              <a:rPr sz="3600" spc="-5" dirty="0">
                <a:solidFill>
                  <a:srgbClr val="D6D7D5"/>
                </a:solidFill>
              </a:rPr>
              <a:t> </a:t>
            </a:r>
            <a:r>
              <a:rPr sz="3600" spc="-20" dirty="0">
                <a:solidFill>
                  <a:srgbClr val="D6D7D5"/>
                </a:solidFill>
              </a:rPr>
              <a:t>WIND </a:t>
            </a:r>
            <a:r>
              <a:rPr sz="3600" spc="-10" dirty="0">
                <a:solidFill>
                  <a:srgbClr val="D6D7D5"/>
                </a:solidFill>
              </a:rPr>
              <a:t>WORKFORCE DEVELOPMENT </a:t>
            </a:r>
            <a:r>
              <a:rPr sz="3600" spc="-25" dirty="0">
                <a:solidFill>
                  <a:srgbClr val="D6D7D5"/>
                </a:solidFill>
              </a:rPr>
              <a:t>PORTAL</a:t>
            </a:r>
            <a:r>
              <a:rPr sz="3600" spc="-200" dirty="0">
                <a:solidFill>
                  <a:srgbClr val="D6D7D5"/>
                </a:solidFill>
              </a:rPr>
              <a:t> </a:t>
            </a:r>
            <a:r>
              <a:rPr sz="3600" spc="-10" dirty="0">
                <a:solidFill>
                  <a:srgbClr val="D6D7D5"/>
                </a:solidFill>
              </a:rPr>
              <a:t>CONCEPT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682625" y="4518638"/>
            <a:ext cx="3027045" cy="54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100"/>
              </a:spcBef>
            </a:pPr>
            <a:r>
              <a:rPr sz="1400" dirty="0">
                <a:solidFill>
                  <a:srgbClr val="E2E3E1"/>
                </a:solidFill>
                <a:latin typeface="Arial"/>
                <a:cs typeface="Arial"/>
              </a:rPr>
              <a:t>OSW</a:t>
            </a:r>
            <a:r>
              <a:rPr sz="14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1"/>
                </a:solidFill>
                <a:latin typeface="Arial"/>
                <a:cs typeface="Arial"/>
              </a:rPr>
              <a:t>WFD</a:t>
            </a:r>
            <a:r>
              <a:rPr sz="14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1"/>
                </a:solidFill>
                <a:latin typeface="Arial"/>
                <a:cs typeface="Arial"/>
              </a:rPr>
              <a:t>Portal</a:t>
            </a:r>
            <a:r>
              <a:rPr sz="14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1"/>
                </a:solidFill>
                <a:latin typeface="Arial"/>
                <a:cs typeface="Arial"/>
              </a:rPr>
              <a:t>Concept</a:t>
            </a:r>
            <a:r>
              <a:rPr sz="1400" spc="-4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1"/>
                </a:solidFill>
                <a:latin typeface="Arial"/>
                <a:cs typeface="Arial"/>
              </a:rPr>
              <a:t>Deck </a:t>
            </a:r>
            <a:r>
              <a:rPr lang="en-US" sz="1400" dirty="0">
                <a:solidFill>
                  <a:srgbClr val="E2E3E1"/>
                </a:solidFill>
                <a:latin typeface="Arial"/>
                <a:cs typeface="Arial"/>
              </a:rPr>
              <a:t>March</a:t>
            </a:r>
            <a:r>
              <a:rPr sz="1400" spc="-6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1"/>
                </a:solidFill>
                <a:latin typeface="Arial"/>
                <a:cs typeface="Arial"/>
              </a:rPr>
              <a:t>202</a:t>
            </a:r>
            <a:r>
              <a:rPr lang="en-US" sz="1400" spc="-20" dirty="0">
                <a:solidFill>
                  <a:srgbClr val="E2E3E1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C4C430C-51C5-830B-3B0E-4AA40D6B76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1" y="770530"/>
            <a:ext cx="7554155" cy="54016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9430" y="470810"/>
            <a:ext cx="526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Individual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Career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Interest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Query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658" y="1686655"/>
            <a:ext cx="34156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Individuals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self-</a:t>
            </a:r>
            <a:r>
              <a:rPr sz="1400" spc="-10" dirty="0">
                <a:latin typeface="Arial"/>
                <a:cs typeface="Arial"/>
              </a:rPr>
              <a:t>identify: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Their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work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readiness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(Entry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Level, Mid-</a:t>
            </a:r>
            <a:r>
              <a:rPr sz="1400" dirty="0">
                <a:latin typeface="Arial"/>
                <a:cs typeface="Arial"/>
              </a:rPr>
              <a:t>Career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Transition,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 Ready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Work);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Career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categories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658" y="3702961"/>
            <a:ext cx="342772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Behind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scenes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robust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WFD </a:t>
            </a:r>
            <a:r>
              <a:rPr sz="1400" dirty="0">
                <a:latin typeface="Arial"/>
                <a:cs typeface="Arial"/>
              </a:rPr>
              <a:t>Portal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databases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match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user’s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career </a:t>
            </a:r>
            <a:r>
              <a:rPr sz="1400" dirty="0">
                <a:latin typeface="Arial"/>
                <a:cs typeface="Arial"/>
              </a:rPr>
              <a:t>level,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interest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characteristics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tailored </a:t>
            </a:r>
            <a:r>
              <a:rPr sz="1400" dirty="0">
                <a:latin typeface="Arial"/>
                <a:cs typeface="Arial"/>
              </a:rPr>
              <a:t>workforce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opportunities.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33673" y="2238913"/>
            <a:ext cx="2647315" cy="1207770"/>
            <a:chOff x="3233673" y="2238913"/>
            <a:chExt cx="2647315" cy="1207770"/>
          </a:xfrm>
        </p:grpSpPr>
        <p:sp>
          <p:nvSpPr>
            <p:cNvPr id="7" name="object 7"/>
            <p:cNvSpPr/>
            <p:nvPr/>
          </p:nvSpPr>
          <p:spPr>
            <a:xfrm>
              <a:off x="3572255" y="2276163"/>
              <a:ext cx="1966595" cy="120650"/>
            </a:xfrm>
            <a:custGeom>
              <a:avLst/>
              <a:gdLst/>
              <a:ahLst/>
              <a:cxnLst/>
              <a:rect l="l" t="t" r="r" b="b"/>
              <a:pathLst>
                <a:path w="1966595" h="120650">
                  <a:moveTo>
                    <a:pt x="0" y="120408"/>
                  </a:moveTo>
                  <a:lnTo>
                    <a:pt x="1966302" y="0"/>
                  </a:lnTo>
                </a:path>
              </a:pathLst>
            </a:custGeom>
            <a:ln w="12699">
              <a:solidFill>
                <a:srgbClr val="00B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3548" y="2238913"/>
              <a:ext cx="78740" cy="76200"/>
            </a:xfrm>
            <a:custGeom>
              <a:avLst/>
              <a:gdLst/>
              <a:ahLst/>
              <a:cxnLst/>
              <a:rect l="l" t="t" r="r" b="b"/>
              <a:pathLst>
                <a:path w="78739" h="76200">
                  <a:moveTo>
                    <a:pt x="0" y="0"/>
                  </a:moveTo>
                  <a:lnTo>
                    <a:pt x="4660" y="76060"/>
                  </a:lnTo>
                  <a:lnTo>
                    <a:pt x="78384" y="33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0023" y="2717292"/>
              <a:ext cx="2580005" cy="695960"/>
            </a:xfrm>
            <a:custGeom>
              <a:avLst/>
              <a:gdLst/>
              <a:ahLst/>
              <a:cxnLst/>
              <a:rect l="l" t="t" r="r" b="b"/>
              <a:pathLst>
                <a:path w="2580004" h="695960">
                  <a:moveTo>
                    <a:pt x="0" y="0"/>
                  </a:moveTo>
                  <a:lnTo>
                    <a:pt x="2579382" y="695896"/>
                  </a:lnTo>
                </a:path>
              </a:pathLst>
            </a:custGeom>
            <a:ln w="12700">
              <a:solidFill>
                <a:srgbClr val="F8C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7217" y="3373088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19850" y="0"/>
                  </a:moveTo>
                  <a:lnTo>
                    <a:pt x="0" y="73571"/>
                  </a:lnTo>
                  <a:lnTo>
                    <a:pt x="83489" y="56642"/>
                  </a:lnTo>
                  <a:lnTo>
                    <a:pt x="19850" y="0"/>
                  </a:lnTo>
                  <a:close/>
                </a:path>
              </a:pathLst>
            </a:custGeom>
            <a:solidFill>
              <a:srgbClr val="F8C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52929" y="4860331"/>
            <a:ext cx="654685" cy="669290"/>
            <a:chOff x="1652929" y="4860331"/>
            <a:chExt cx="654685" cy="669290"/>
          </a:xfrm>
        </p:grpSpPr>
        <p:sp>
          <p:nvSpPr>
            <p:cNvPr id="12" name="object 12"/>
            <p:cNvSpPr/>
            <p:nvPr/>
          </p:nvSpPr>
          <p:spPr>
            <a:xfrm>
              <a:off x="1681183" y="5034658"/>
              <a:ext cx="617855" cy="292100"/>
            </a:xfrm>
            <a:custGeom>
              <a:avLst/>
              <a:gdLst/>
              <a:ahLst/>
              <a:cxnLst/>
              <a:rect l="l" t="t" r="r" b="b"/>
              <a:pathLst>
                <a:path w="617855" h="292100">
                  <a:moveTo>
                    <a:pt x="334316" y="292101"/>
                  </a:moveTo>
                  <a:lnTo>
                    <a:pt x="0" y="292101"/>
                  </a:lnTo>
                  <a:lnTo>
                    <a:pt x="113620" y="17460"/>
                  </a:lnTo>
                  <a:lnTo>
                    <a:pt x="117921" y="10259"/>
                  </a:lnTo>
                  <a:lnTo>
                    <a:pt x="124010" y="4747"/>
                  </a:lnTo>
                  <a:lnTo>
                    <a:pt x="131429" y="1226"/>
                  </a:lnTo>
                  <a:lnTo>
                    <a:pt x="139725" y="0"/>
                  </a:lnTo>
                  <a:lnTo>
                    <a:pt x="592936" y="0"/>
                  </a:lnTo>
                  <a:lnTo>
                    <a:pt x="617412" y="28283"/>
                  </a:lnTo>
                  <a:lnTo>
                    <a:pt x="615170" y="39282"/>
                  </a:lnTo>
                  <a:lnTo>
                    <a:pt x="578442" y="126168"/>
                  </a:lnTo>
                  <a:lnTo>
                    <a:pt x="561096" y="118819"/>
                  </a:lnTo>
                  <a:lnTo>
                    <a:pt x="598313" y="30783"/>
                  </a:lnTo>
                  <a:lnTo>
                    <a:pt x="598567" y="29539"/>
                  </a:lnTo>
                  <a:lnTo>
                    <a:pt x="598577" y="23076"/>
                  </a:lnTo>
                  <a:lnTo>
                    <a:pt x="594358" y="18854"/>
                  </a:lnTo>
                  <a:lnTo>
                    <a:pt x="135911" y="18835"/>
                  </a:lnTo>
                  <a:lnTo>
                    <a:pt x="132474" y="21134"/>
                  </a:lnTo>
                  <a:lnTo>
                    <a:pt x="28252" y="273256"/>
                  </a:lnTo>
                  <a:lnTo>
                    <a:pt x="334316" y="273256"/>
                  </a:lnTo>
                  <a:lnTo>
                    <a:pt x="334316" y="292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1183" y="5034658"/>
              <a:ext cx="617855" cy="292100"/>
            </a:xfrm>
            <a:custGeom>
              <a:avLst/>
              <a:gdLst/>
              <a:ahLst/>
              <a:cxnLst/>
              <a:rect l="l" t="t" r="r" b="b"/>
              <a:pathLst>
                <a:path w="617855" h="292100">
                  <a:moveTo>
                    <a:pt x="334316" y="273256"/>
                  </a:moveTo>
                  <a:lnTo>
                    <a:pt x="28252" y="273256"/>
                  </a:lnTo>
                  <a:lnTo>
                    <a:pt x="131033" y="24659"/>
                  </a:lnTo>
                  <a:lnTo>
                    <a:pt x="132474" y="21134"/>
                  </a:lnTo>
                  <a:lnTo>
                    <a:pt x="135911" y="18835"/>
                  </a:lnTo>
                  <a:lnTo>
                    <a:pt x="139725" y="18845"/>
                  </a:lnTo>
                  <a:lnTo>
                    <a:pt x="589159" y="18845"/>
                  </a:lnTo>
                  <a:lnTo>
                    <a:pt x="594358" y="18854"/>
                  </a:lnTo>
                  <a:lnTo>
                    <a:pt x="598577" y="23076"/>
                  </a:lnTo>
                  <a:lnTo>
                    <a:pt x="598567" y="28277"/>
                  </a:lnTo>
                  <a:lnTo>
                    <a:pt x="598567" y="29539"/>
                  </a:lnTo>
                  <a:lnTo>
                    <a:pt x="598313" y="30783"/>
                  </a:lnTo>
                  <a:lnTo>
                    <a:pt x="597823" y="31942"/>
                  </a:lnTo>
                  <a:lnTo>
                    <a:pt x="561096" y="118819"/>
                  </a:lnTo>
                  <a:lnTo>
                    <a:pt x="578442" y="126168"/>
                  </a:lnTo>
                  <a:lnTo>
                    <a:pt x="615170" y="39282"/>
                  </a:lnTo>
                  <a:lnTo>
                    <a:pt x="617412" y="28283"/>
                  </a:lnTo>
                  <a:lnTo>
                    <a:pt x="615335" y="17648"/>
                  </a:lnTo>
                  <a:lnTo>
                    <a:pt x="609423" y="8568"/>
                  </a:lnTo>
                  <a:lnTo>
                    <a:pt x="600159" y="2233"/>
                  </a:lnTo>
                  <a:lnTo>
                    <a:pt x="596674" y="763"/>
                  </a:lnTo>
                  <a:lnTo>
                    <a:pt x="592936" y="0"/>
                  </a:lnTo>
                  <a:lnTo>
                    <a:pt x="589159" y="0"/>
                  </a:lnTo>
                  <a:lnTo>
                    <a:pt x="139725" y="0"/>
                  </a:lnTo>
                  <a:lnTo>
                    <a:pt x="0" y="292101"/>
                  </a:lnTo>
                  <a:lnTo>
                    <a:pt x="334316" y="292101"/>
                  </a:lnTo>
                  <a:lnTo>
                    <a:pt x="334316" y="273256"/>
                  </a:lnTo>
                  <a:close/>
                </a:path>
              </a:pathLst>
            </a:custGeom>
            <a:ln w="9421">
              <a:solidFill>
                <a:srgbClr val="63CA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49575" y="517103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140678" y="226150"/>
                  </a:moveTo>
                  <a:lnTo>
                    <a:pt x="114093" y="226150"/>
                  </a:lnTo>
                  <a:lnTo>
                    <a:pt x="129858" y="210376"/>
                  </a:lnTo>
                  <a:lnTo>
                    <a:pt x="105763" y="168614"/>
                  </a:lnTo>
                  <a:lnTo>
                    <a:pt x="98925" y="122436"/>
                  </a:lnTo>
                  <a:lnTo>
                    <a:pt x="109158" y="76889"/>
                  </a:lnTo>
                  <a:lnTo>
                    <a:pt x="136271" y="37019"/>
                  </a:lnTo>
                  <a:lnTo>
                    <a:pt x="178373" y="9194"/>
                  </a:lnTo>
                  <a:lnTo>
                    <a:pt x="226210" y="0"/>
                  </a:lnTo>
                  <a:lnTo>
                    <a:pt x="274004" y="9423"/>
                  </a:lnTo>
                  <a:lnTo>
                    <a:pt x="289327" y="19657"/>
                  </a:lnTo>
                  <a:lnTo>
                    <a:pt x="237073" y="19657"/>
                  </a:lnTo>
                  <a:lnTo>
                    <a:pt x="205428" y="21081"/>
                  </a:lnTo>
                  <a:lnTo>
                    <a:pt x="149493" y="50776"/>
                  </a:lnTo>
                  <a:lnTo>
                    <a:pt x="124332" y="90361"/>
                  </a:lnTo>
                  <a:lnTo>
                    <a:pt x="118284" y="136880"/>
                  </a:lnTo>
                  <a:lnTo>
                    <a:pt x="240503" y="136880"/>
                  </a:lnTo>
                  <a:lnTo>
                    <a:pt x="232130" y="155725"/>
                  </a:lnTo>
                  <a:lnTo>
                    <a:pt x="121665" y="155725"/>
                  </a:lnTo>
                  <a:lnTo>
                    <a:pt x="126242" y="169181"/>
                  </a:lnTo>
                  <a:lnTo>
                    <a:pt x="132512" y="181867"/>
                  </a:lnTo>
                  <a:lnTo>
                    <a:pt x="140384" y="193625"/>
                  </a:lnTo>
                  <a:lnTo>
                    <a:pt x="149766" y="204299"/>
                  </a:lnTo>
                  <a:lnTo>
                    <a:pt x="179030" y="223671"/>
                  </a:lnTo>
                  <a:lnTo>
                    <a:pt x="143146" y="223671"/>
                  </a:lnTo>
                  <a:lnTo>
                    <a:pt x="140678" y="226150"/>
                  </a:lnTo>
                  <a:close/>
                </a:path>
                <a:path w="353694" h="353695">
                  <a:moveTo>
                    <a:pt x="240503" y="136880"/>
                  </a:moveTo>
                  <a:lnTo>
                    <a:pt x="219907" y="136880"/>
                  </a:lnTo>
                  <a:lnTo>
                    <a:pt x="268397" y="27719"/>
                  </a:lnTo>
                  <a:lnTo>
                    <a:pt x="237073" y="19657"/>
                  </a:lnTo>
                  <a:lnTo>
                    <a:pt x="289327" y="19657"/>
                  </a:lnTo>
                  <a:lnTo>
                    <a:pt x="314633" y="36557"/>
                  </a:lnTo>
                  <a:lnTo>
                    <a:pt x="285075" y="36557"/>
                  </a:lnTo>
                  <a:lnTo>
                    <a:pt x="240503" y="136880"/>
                  </a:lnTo>
                  <a:close/>
                </a:path>
                <a:path w="353694" h="353695">
                  <a:moveTo>
                    <a:pt x="289991" y="235851"/>
                  </a:moveTo>
                  <a:lnTo>
                    <a:pt x="226265" y="235851"/>
                  </a:lnTo>
                  <a:lnTo>
                    <a:pt x="266932" y="227859"/>
                  </a:lnTo>
                  <a:lnTo>
                    <a:pt x="302657" y="204035"/>
                  </a:lnTo>
                  <a:lnTo>
                    <a:pt x="308053" y="198636"/>
                  </a:lnTo>
                  <a:lnTo>
                    <a:pt x="312875" y="192690"/>
                  </a:lnTo>
                  <a:lnTo>
                    <a:pt x="317019" y="186282"/>
                  </a:lnTo>
                  <a:lnTo>
                    <a:pt x="332790" y="146293"/>
                  </a:lnTo>
                  <a:lnTo>
                    <a:pt x="332039" y="104798"/>
                  </a:lnTo>
                  <a:lnTo>
                    <a:pt x="315792" y="66614"/>
                  </a:lnTo>
                  <a:lnTo>
                    <a:pt x="285075" y="36557"/>
                  </a:lnTo>
                  <a:lnTo>
                    <a:pt x="314633" y="36557"/>
                  </a:lnTo>
                  <a:lnTo>
                    <a:pt x="315973" y="37452"/>
                  </a:lnTo>
                  <a:lnTo>
                    <a:pt x="343087" y="77317"/>
                  </a:lnTo>
                  <a:lnTo>
                    <a:pt x="353319" y="122862"/>
                  </a:lnTo>
                  <a:lnTo>
                    <a:pt x="346482" y="169042"/>
                  </a:lnTo>
                  <a:lnTo>
                    <a:pt x="322387" y="210810"/>
                  </a:lnTo>
                  <a:lnTo>
                    <a:pt x="289991" y="235851"/>
                  </a:lnTo>
                  <a:close/>
                </a:path>
                <a:path w="353694" h="353695">
                  <a:moveTo>
                    <a:pt x="32963" y="353631"/>
                  </a:moveTo>
                  <a:lnTo>
                    <a:pt x="20559" y="351216"/>
                  </a:lnTo>
                  <a:lnTo>
                    <a:pt x="9655" y="343970"/>
                  </a:lnTo>
                  <a:lnTo>
                    <a:pt x="2413" y="333060"/>
                  </a:lnTo>
                  <a:lnTo>
                    <a:pt x="0" y="320649"/>
                  </a:lnTo>
                  <a:lnTo>
                    <a:pt x="2413" y="308239"/>
                  </a:lnTo>
                  <a:lnTo>
                    <a:pt x="9655" y="297328"/>
                  </a:lnTo>
                  <a:lnTo>
                    <a:pt x="75218" y="231728"/>
                  </a:lnTo>
                  <a:lnTo>
                    <a:pt x="83847" y="225572"/>
                  </a:lnTo>
                  <a:lnTo>
                    <a:pt x="93734" y="222515"/>
                  </a:lnTo>
                  <a:lnTo>
                    <a:pt x="104082" y="222670"/>
                  </a:lnTo>
                  <a:lnTo>
                    <a:pt x="114093" y="226150"/>
                  </a:lnTo>
                  <a:lnTo>
                    <a:pt x="140678" y="226150"/>
                  </a:lnTo>
                  <a:lnTo>
                    <a:pt x="127409" y="239473"/>
                  </a:lnTo>
                  <a:lnTo>
                    <a:pt x="94044" y="239501"/>
                  </a:lnTo>
                  <a:lnTo>
                    <a:pt x="17452" y="316155"/>
                  </a:lnTo>
                  <a:lnTo>
                    <a:pt x="17452" y="325106"/>
                  </a:lnTo>
                  <a:lnTo>
                    <a:pt x="28489" y="336149"/>
                  </a:lnTo>
                  <a:lnTo>
                    <a:pt x="64088" y="336149"/>
                  </a:lnTo>
                  <a:lnTo>
                    <a:pt x="56271" y="343970"/>
                  </a:lnTo>
                  <a:lnTo>
                    <a:pt x="45366" y="351216"/>
                  </a:lnTo>
                  <a:lnTo>
                    <a:pt x="32963" y="353631"/>
                  </a:lnTo>
                  <a:close/>
                </a:path>
                <a:path w="353694" h="353695">
                  <a:moveTo>
                    <a:pt x="235429" y="254385"/>
                  </a:moveTo>
                  <a:lnTo>
                    <a:pt x="187070" y="248521"/>
                  </a:lnTo>
                  <a:lnTo>
                    <a:pt x="143146" y="223671"/>
                  </a:lnTo>
                  <a:lnTo>
                    <a:pt x="179030" y="223671"/>
                  </a:lnTo>
                  <a:lnTo>
                    <a:pt x="185570" y="228001"/>
                  </a:lnTo>
                  <a:lnTo>
                    <a:pt x="226265" y="235851"/>
                  </a:lnTo>
                  <a:lnTo>
                    <a:pt x="289991" y="235851"/>
                  </a:lnTo>
                  <a:lnTo>
                    <a:pt x="282456" y="241676"/>
                  </a:lnTo>
                  <a:lnTo>
                    <a:pt x="235429" y="254385"/>
                  </a:lnTo>
                  <a:close/>
                </a:path>
                <a:path w="353694" h="353695">
                  <a:moveTo>
                    <a:pt x="64088" y="336149"/>
                  </a:moveTo>
                  <a:lnTo>
                    <a:pt x="37436" y="336149"/>
                  </a:lnTo>
                  <a:lnTo>
                    <a:pt x="114037" y="259506"/>
                  </a:lnTo>
                  <a:lnTo>
                    <a:pt x="114037" y="250545"/>
                  </a:lnTo>
                  <a:lnTo>
                    <a:pt x="103000" y="239501"/>
                  </a:lnTo>
                  <a:lnTo>
                    <a:pt x="127419" y="239501"/>
                  </a:lnTo>
                  <a:lnTo>
                    <a:pt x="130893" y="249489"/>
                  </a:lnTo>
                  <a:lnTo>
                    <a:pt x="131050" y="259840"/>
                  </a:lnTo>
                  <a:lnTo>
                    <a:pt x="127996" y="269732"/>
                  </a:lnTo>
                  <a:lnTo>
                    <a:pt x="121844" y="278370"/>
                  </a:lnTo>
                  <a:lnTo>
                    <a:pt x="64088" y="336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9575" y="517103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315973" y="37452"/>
                  </a:moveTo>
                  <a:lnTo>
                    <a:pt x="274004" y="9423"/>
                  </a:lnTo>
                  <a:lnTo>
                    <a:pt x="226210" y="0"/>
                  </a:lnTo>
                  <a:lnTo>
                    <a:pt x="178373" y="9194"/>
                  </a:lnTo>
                  <a:lnTo>
                    <a:pt x="136271" y="37019"/>
                  </a:lnTo>
                  <a:lnTo>
                    <a:pt x="109158" y="76889"/>
                  </a:lnTo>
                  <a:lnTo>
                    <a:pt x="98925" y="122436"/>
                  </a:lnTo>
                  <a:lnTo>
                    <a:pt x="105763" y="168614"/>
                  </a:lnTo>
                  <a:lnTo>
                    <a:pt x="129858" y="210376"/>
                  </a:lnTo>
                  <a:lnTo>
                    <a:pt x="114093" y="226150"/>
                  </a:lnTo>
                  <a:lnTo>
                    <a:pt x="104082" y="222670"/>
                  </a:lnTo>
                  <a:lnTo>
                    <a:pt x="93734" y="222515"/>
                  </a:lnTo>
                  <a:lnTo>
                    <a:pt x="83847" y="225572"/>
                  </a:lnTo>
                  <a:lnTo>
                    <a:pt x="75218" y="231728"/>
                  </a:lnTo>
                  <a:lnTo>
                    <a:pt x="9655" y="297328"/>
                  </a:lnTo>
                  <a:lnTo>
                    <a:pt x="2413" y="308239"/>
                  </a:lnTo>
                  <a:lnTo>
                    <a:pt x="0" y="320649"/>
                  </a:lnTo>
                  <a:lnTo>
                    <a:pt x="2413" y="333060"/>
                  </a:lnTo>
                  <a:lnTo>
                    <a:pt x="9655" y="343970"/>
                  </a:lnTo>
                  <a:lnTo>
                    <a:pt x="20559" y="351216"/>
                  </a:lnTo>
                  <a:lnTo>
                    <a:pt x="32963" y="353631"/>
                  </a:lnTo>
                  <a:lnTo>
                    <a:pt x="45366" y="351216"/>
                  </a:lnTo>
                  <a:lnTo>
                    <a:pt x="56271" y="343970"/>
                  </a:lnTo>
                  <a:lnTo>
                    <a:pt x="121844" y="278370"/>
                  </a:lnTo>
                  <a:lnTo>
                    <a:pt x="127996" y="269732"/>
                  </a:lnTo>
                  <a:lnTo>
                    <a:pt x="131050" y="259840"/>
                  </a:lnTo>
                  <a:lnTo>
                    <a:pt x="130893" y="249489"/>
                  </a:lnTo>
                  <a:lnTo>
                    <a:pt x="127409" y="239473"/>
                  </a:lnTo>
                  <a:lnTo>
                    <a:pt x="143146" y="223671"/>
                  </a:lnTo>
                  <a:lnTo>
                    <a:pt x="187070" y="248521"/>
                  </a:lnTo>
                  <a:lnTo>
                    <a:pt x="235429" y="254385"/>
                  </a:lnTo>
                  <a:lnTo>
                    <a:pt x="282456" y="241676"/>
                  </a:lnTo>
                  <a:lnTo>
                    <a:pt x="322387" y="210810"/>
                  </a:lnTo>
                  <a:lnTo>
                    <a:pt x="346482" y="169042"/>
                  </a:lnTo>
                  <a:lnTo>
                    <a:pt x="353319" y="122862"/>
                  </a:lnTo>
                  <a:lnTo>
                    <a:pt x="343087" y="77317"/>
                  </a:lnTo>
                  <a:lnTo>
                    <a:pt x="315973" y="37452"/>
                  </a:lnTo>
                  <a:close/>
                </a:path>
              </a:pathLst>
            </a:custGeom>
            <a:ln w="9419">
              <a:solidFill>
                <a:srgbClr val="63CA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318" y="5185981"/>
              <a:ext cx="324757" cy="3259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57639" y="4865041"/>
              <a:ext cx="574675" cy="462280"/>
            </a:xfrm>
            <a:custGeom>
              <a:avLst/>
              <a:gdLst/>
              <a:ahLst/>
              <a:cxnLst/>
              <a:rect l="l" t="t" r="r" b="b"/>
              <a:pathLst>
                <a:path w="574675" h="462279">
                  <a:moveTo>
                    <a:pt x="18834" y="461718"/>
                  </a:moveTo>
                  <a:lnTo>
                    <a:pt x="0" y="461718"/>
                  </a:lnTo>
                  <a:lnTo>
                    <a:pt x="0" y="28277"/>
                  </a:lnTo>
                  <a:lnTo>
                    <a:pt x="28252" y="9"/>
                  </a:lnTo>
                  <a:lnTo>
                    <a:pt x="197651" y="0"/>
                  </a:lnTo>
                  <a:lnTo>
                    <a:pt x="202915" y="1535"/>
                  </a:lnTo>
                  <a:lnTo>
                    <a:pt x="303295" y="65458"/>
                  </a:lnTo>
                  <a:lnTo>
                    <a:pt x="305047" y="65967"/>
                  </a:lnTo>
                  <a:lnTo>
                    <a:pt x="546207" y="65967"/>
                  </a:lnTo>
                  <a:lnTo>
                    <a:pt x="557204" y="68189"/>
                  </a:lnTo>
                  <a:lnTo>
                    <a:pt x="566184" y="74246"/>
                  </a:lnTo>
                  <a:lnTo>
                    <a:pt x="572239" y="83231"/>
                  </a:lnTo>
                  <a:lnTo>
                    <a:pt x="574459" y="94235"/>
                  </a:lnTo>
                  <a:lnTo>
                    <a:pt x="574459" y="150771"/>
                  </a:lnTo>
                  <a:lnTo>
                    <a:pt x="555624" y="150771"/>
                  </a:lnTo>
                  <a:lnTo>
                    <a:pt x="555624" y="89034"/>
                  </a:lnTo>
                  <a:lnTo>
                    <a:pt x="551405" y="84813"/>
                  </a:lnTo>
                  <a:lnTo>
                    <a:pt x="301468" y="84822"/>
                  </a:lnTo>
                  <a:lnTo>
                    <a:pt x="296204" y="83286"/>
                  </a:lnTo>
                  <a:lnTo>
                    <a:pt x="195824" y="19363"/>
                  </a:lnTo>
                  <a:lnTo>
                    <a:pt x="194073" y="18854"/>
                  </a:lnTo>
                  <a:lnTo>
                    <a:pt x="192283" y="18854"/>
                  </a:lnTo>
                  <a:lnTo>
                    <a:pt x="23053" y="18854"/>
                  </a:lnTo>
                  <a:lnTo>
                    <a:pt x="18834" y="23076"/>
                  </a:lnTo>
                  <a:lnTo>
                    <a:pt x="18834" y="461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57639" y="4865041"/>
              <a:ext cx="574675" cy="462280"/>
            </a:xfrm>
            <a:custGeom>
              <a:avLst/>
              <a:gdLst/>
              <a:ahLst/>
              <a:cxnLst/>
              <a:rect l="l" t="t" r="r" b="b"/>
              <a:pathLst>
                <a:path w="574675" h="462279">
                  <a:moveTo>
                    <a:pt x="192283" y="18854"/>
                  </a:moveTo>
                  <a:lnTo>
                    <a:pt x="194073" y="18854"/>
                  </a:lnTo>
                  <a:lnTo>
                    <a:pt x="195824" y="19363"/>
                  </a:lnTo>
                  <a:lnTo>
                    <a:pt x="197331" y="20324"/>
                  </a:lnTo>
                  <a:lnTo>
                    <a:pt x="291674" y="80393"/>
                  </a:lnTo>
                  <a:lnTo>
                    <a:pt x="296204" y="83286"/>
                  </a:lnTo>
                  <a:lnTo>
                    <a:pt x="301468" y="84822"/>
                  </a:lnTo>
                  <a:lnTo>
                    <a:pt x="306836" y="84813"/>
                  </a:lnTo>
                  <a:lnTo>
                    <a:pt x="546207" y="84813"/>
                  </a:lnTo>
                  <a:lnTo>
                    <a:pt x="551405" y="84813"/>
                  </a:lnTo>
                  <a:lnTo>
                    <a:pt x="555624" y="89034"/>
                  </a:lnTo>
                  <a:lnTo>
                    <a:pt x="555624" y="94235"/>
                  </a:lnTo>
                  <a:lnTo>
                    <a:pt x="555624" y="150771"/>
                  </a:lnTo>
                  <a:lnTo>
                    <a:pt x="574459" y="150771"/>
                  </a:lnTo>
                  <a:lnTo>
                    <a:pt x="574459" y="94235"/>
                  </a:lnTo>
                  <a:lnTo>
                    <a:pt x="572239" y="83231"/>
                  </a:lnTo>
                  <a:lnTo>
                    <a:pt x="566184" y="74246"/>
                  </a:lnTo>
                  <a:lnTo>
                    <a:pt x="557204" y="68189"/>
                  </a:lnTo>
                  <a:lnTo>
                    <a:pt x="546207" y="65967"/>
                  </a:lnTo>
                  <a:lnTo>
                    <a:pt x="306836" y="65967"/>
                  </a:lnTo>
                  <a:lnTo>
                    <a:pt x="305047" y="65967"/>
                  </a:lnTo>
                  <a:lnTo>
                    <a:pt x="303295" y="65458"/>
                  </a:lnTo>
                  <a:lnTo>
                    <a:pt x="301788" y="64497"/>
                  </a:lnTo>
                  <a:lnTo>
                    <a:pt x="207445" y="4428"/>
                  </a:lnTo>
                  <a:lnTo>
                    <a:pt x="202915" y="1535"/>
                  </a:lnTo>
                  <a:lnTo>
                    <a:pt x="197651" y="0"/>
                  </a:lnTo>
                  <a:lnTo>
                    <a:pt x="192283" y="9"/>
                  </a:lnTo>
                  <a:lnTo>
                    <a:pt x="28252" y="9"/>
                  </a:lnTo>
                  <a:lnTo>
                    <a:pt x="17254" y="2230"/>
                  </a:lnTo>
                  <a:lnTo>
                    <a:pt x="8274" y="8288"/>
                  </a:lnTo>
                  <a:lnTo>
                    <a:pt x="2219" y="17273"/>
                  </a:lnTo>
                  <a:lnTo>
                    <a:pt x="0" y="28277"/>
                  </a:lnTo>
                  <a:lnTo>
                    <a:pt x="0" y="461718"/>
                  </a:lnTo>
                  <a:lnTo>
                    <a:pt x="18834" y="461718"/>
                  </a:lnTo>
                  <a:lnTo>
                    <a:pt x="18834" y="28277"/>
                  </a:lnTo>
                  <a:lnTo>
                    <a:pt x="18834" y="23076"/>
                  </a:lnTo>
                  <a:lnTo>
                    <a:pt x="23053" y="18854"/>
                  </a:lnTo>
                  <a:lnTo>
                    <a:pt x="28252" y="18854"/>
                  </a:lnTo>
                  <a:lnTo>
                    <a:pt x="192283" y="18854"/>
                  </a:lnTo>
                  <a:close/>
                </a:path>
              </a:pathLst>
            </a:custGeom>
            <a:ln w="9420">
              <a:solidFill>
                <a:srgbClr val="63CA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734800" y="6444636"/>
            <a:ext cx="31610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02DC0F40-3E3B-4458-9AFE-76F50BE04F18}" type="slidenum">
              <a:rPr lang="en-US" smtClean="0"/>
              <a:t>10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7923" y="6463801"/>
            <a:ext cx="122364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dirty="0">
                <a:solidFill>
                  <a:srgbClr val="70004A"/>
                </a:solidFill>
                <a:latin typeface="Arial"/>
                <a:cs typeface="Arial"/>
              </a:rPr>
              <a:t>Add</a:t>
            </a:r>
            <a:r>
              <a:rPr sz="1100" spc="-20" dirty="0">
                <a:solidFill>
                  <a:srgbClr val="70004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0004A"/>
                </a:solidFill>
                <a:latin typeface="Arial"/>
                <a:cs typeface="Arial"/>
              </a:rPr>
              <a:t>footer</a:t>
            </a:r>
            <a:r>
              <a:rPr sz="1100" spc="-60" dirty="0">
                <a:solidFill>
                  <a:srgbClr val="70004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0004A"/>
                </a:solidFill>
                <a:latin typeface="Arial"/>
                <a:cs typeface="Arial"/>
              </a:rPr>
              <a:t>text</a:t>
            </a:r>
            <a:r>
              <a:rPr sz="1100" spc="-20" dirty="0">
                <a:solidFill>
                  <a:srgbClr val="70004A"/>
                </a:solidFill>
                <a:latin typeface="Arial"/>
                <a:cs typeface="Arial"/>
              </a:rPr>
              <a:t> here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7482" y="96011"/>
            <a:ext cx="10265918" cy="6544840"/>
            <a:chOff x="1697482" y="96011"/>
            <a:chExt cx="9985375" cy="6621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932" y="96011"/>
              <a:ext cx="4606925" cy="66215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9880" y="1112206"/>
              <a:ext cx="4907915" cy="1187450"/>
            </a:xfrm>
            <a:custGeom>
              <a:avLst/>
              <a:gdLst/>
              <a:ahLst/>
              <a:cxnLst/>
              <a:rect l="l" t="t" r="r" b="b"/>
              <a:pathLst>
                <a:path w="4907915" h="1187450">
                  <a:moveTo>
                    <a:pt x="0" y="1187030"/>
                  </a:moveTo>
                  <a:lnTo>
                    <a:pt x="4907597" y="0"/>
                  </a:lnTo>
                </a:path>
              </a:pathLst>
            </a:custGeom>
            <a:ln w="12700">
              <a:solidFill>
                <a:srgbClr val="00B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6177" y="1078163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4" h="74294">
                  <a:moveTo>
                    <a:pt x="0" y="0"/>
                  </a:moveTo>
                  <a:lnTo>
                    <a:pt x="17919" y="74066"/>
                  </a:lnTo>
                  <a:lnTo>
                    <a:pt x="83019" y="19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2176" y="2156626"/>
              <a:ext cx="4906010" cy="367665"/>
            </a:xfrm>
            <a:custGeom>
              <a:avLst/>
              <a:gdLst/>
              <a:ahLst/>
              <a:cxnLst/>
              <a:rect l="l" t="t" r="r" b="b"/>
              <a:pathLst>
                <a:path w="4906009" h="367664">
                  <a:moveTo>
                    <a:pt x="0" y="367296"/>
                  </a:moveTo>
                  <a:lnTo>
                    <a:pt x="4905997" y="0"/>
                  </a:lnTo>
                </a:path>
              </a:pathLst>
            </a:custGeom>
            <a:ln w="12700">
              <a:solidFill>
                <a:srgbClr val="63CA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2666" y="2119589"/>
              <a:ext cx="79375" cy="76200"/>
            </a:xfrm>
            <a:custGeom>
              <a:avLst/>
              <a:gdLst/>
              <a:ahLst/>
              <a:cxnLst/>
              <a:rect l="l" t="t" r="r" b="b"/>
              <a:pathLst>
                <a:path w="79375" h="76200">
                  <a:moveTo>
                    <a:pt x="0" y="0"/>
                  </a:moveTo>
                  <a:lnTo>
                    <a:pt x="5689" y="75984"/>
                  </a:lnTo>
                  <a:lnTo>
                    <a:pt x="78828" y="3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C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7212" y="2741676"/>
              <a:ext cx="5387975" cy="572135"/>
            </a:xfrm>
            <a:custGeom>
              <a:avLst/>
              <a:gdLst/>
              <a:ahLst/>
              <a:cxnLst/>
              <a:rect l="l" t="t" r="r" b="b"/>
              <a:pathLst>
                <a:path w="5387975" h="572135">
                  <a:moveTo>
                    <a:pt x="0" y="0"/>
                  </a:moveTo>
                  <a:lnTo>
                    <a:pt x="5387746" y="571995"/>
                  </a:lnTo>
                </a:path>
              </a:pathLst>
            </a:custGeom>
            <a:ln w="12699">
              <a:solidFill>
                <a:srgbClr val="0043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48300" y="3274437"/>
              <a:ext cx="80010" cy="76200"/>
            </a:xfrm>
            <a:custGeom>
              <a:avLst/>
              <a:gdLst/>
              <a:ahLst/>
              <a:cxnLst/>
              <a:rect l="l" t="t" r="r" b="b"/>
              <a:pathLst>
                <a:path w="80009" h="76200">
                  <a:moveTo>
                    <a:pt x="8051" y="0"/>
                  </a:moveTo>
                  <a:lnTo>
                    <a:pt x="0" y="75768"/>
                  </a:lnTo>
                  <a:lnTo>
                    <a:pt x="79806" y="45935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004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3832" y="2965704"/>
              <a:ext cx="5833110" cy="1303655"/>
            </a:xfrm>
            <a:custGeom>
              <a:avLst/>
              <a:gdLst/>
              <a:ahLst/>
              <a:cxnLst/>
              <a:rect l="l" t="t" r="r" b="b"/>
              <a:pathLst>
                <a:path w="5833109" h="1303654">
                  <a:moveTo>
                    <a:pt x="0" y="0"/>
                  </a:moveTo>
                  <a:lnTo>
                    <a:pt x="5832805" y="1303375"/>
                  </a:lnTo>
                </a:path>
              </a:pathLst>
            </a:custGeom>
            <a:ln w="12700">
              <a:solidFill>
                <a:srgbClr val="F8C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5924" y="4229120"/>
              <a:ext cx="83185" cy="74930"/>
            </a:xfrm>
            <a:custGeom>
              <a:avLst/>
              <a:gdLst/>
              <a:ahLst/>
              <a:cxnLst/>
              <a:rect l="l" t="t" r="r" b="b"/>
              <a:pathLst>
                <a:path w="83184" h="74929">
                  <a:moveTo>
                    <a:pt x="16624" y="0"/>
                  </a:moveTo>
                  <a:lnTo>
                    <a:pt x="0" y="74371"/>
                  </a:lnTo>
                  <a:lnTo>
                    <a:pt x="82676" y="53797"/>
                  </a:lnTo>
                  <a:lnTo>
                    <a:pt x="16624" y="0"/>
                  </a:lnTo>
                  <a:close/>
                </a:path>
              </a:pathLst>
            </a:custGeom>
            <a:solidFill>
              <a:srgbClr val="F8C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53768" y="3214116"/>
              <a:ext cx="5588635" cy="2592070"/>
            </a:xfrm>
            <a:custGeom>
              <a:avLst/>
              <a:gdLst/>
              <a:ahLst/>
              <a:cxnLst/>
              <a:rect l="l" t="t" r="r" b="b"/>
              <a:pathLst>
                <a:path w="5588634" h="2592070">
                  <a:moveTo>
                    <a:pt x="0" y="0"/>
                  </a:moveTo>
                  <a:lnTo>
                    <a:pt x="5588596" y="2591955"/>
                  </a:lnTo>
                </a:path>
              </a:pathLst>
            </a:custGeom>
            <a:ln w="12700">
              <a:solidFill>
                <a:srgbClr val="C4D7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14804" y="5766158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32067" y="0"/>
                  </a:moveTo>
                  <a:lnTo>
                    <a:pt x="0" y="69126"/>
                  </a:lnTo>
                  <a:lnTo>
                    <a:pt x="85166" y="66624"/>
                  </a:lnTo>
                  <a:lnTo>
                    <a:pt x="32067" y="0"/>
                  </a:lnTo>
                  <a:close/>
                </a:path>
              </a:pathLst>
            </a:custGeom>
            <a:solidFill>
              <a:srgbClr val="C4D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5731" y="1539438"/>
            <a:ext cx="389064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This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example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Page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matches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high </a:t>
            </a:r>
            <a:r>
              <a:rPr sz="1400" dirty="0">
                <a:latin typeface="Arial"/>
                <a:cs typeface="Arial"/>
              </a:rPr>
              <a:t>school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lives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NYC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housing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various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marine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construction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Arial"/>
                <a:cs typeface="Arial"/>
              </a:rPr>
              <a:t>On-</a:t>
            </a:r>
            <a:r>
              <a:rPr sz="1400" dirty="0">
                <a:latin typeface="Arial"/>
                <a:cs typeface="Arial"/>
              </a:rPr>
              <a:t>line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self-paced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trainings</a:t>
            </a:r>
            <a:endParaRPr sz="1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Certificate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training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programs</a:t>
            </a:r>
            <a:endParaRPr sz="1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Degree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programs</a:t>
            </a:r>
            <a:endParaRPr sz="1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Financial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aid</a:t>
            </a:r>
            <a:endParaRPr sz="1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Arial"/>
                <a:cs typeface="Arial"/>
              </a:rPr>
              <a:t>Apprenticeships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6F8E689B-2B67-4E40-9EC5-2060F6ED5267}" type="slidenum">
              <a:rPr lang="en-US" spc="-25"/>
              <a:t>11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305731" y="3894886"/>
            <a:ext cx="268605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page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more </a:t>
            </a:r>
            <a:r>
              <a:rPr sz="1400" dirty="0">
                <a:latin typeface="Arial"/>
                <a:cs typeface="Arial"/>
              </a:rPr>
              <a:t>experienced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worker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might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provide </a:t>
            </a:r>
            <a:r>
              <a:rPr sz="1400" dirty="0">
                <a:latin typeface="Arial"/>
                <a:cs typeface="Arial"/>
              </a:rPr>
              <a:t>referrals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for: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Continuous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education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Union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halls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Employment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agencies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Job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boards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010418" y="260658"/>
            <a:ext cx="3363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Individual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Page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0013B16-8D40-8271-8DEA-61C7F8CE56C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lang="en-US" spc="-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589788"/>
            <a:ext cx="2350007" cy="54650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2536" y="1364232"/>
            <a:ext cx="6048375" cy="362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6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Through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email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questionnaires,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registrants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rewarded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registrants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elusive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necessary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developers 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report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workforce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progress.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2895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Successful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rewards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variety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potential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incentives: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Positive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reinforcement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Gift</a:t>
            </a:r>
            <a:r>
              <a:rPr sz="1800" spc="-10" dirty="0">
                <a:latin typeface="Arial"/>
                <a:cs typeface="Arial"/>
              </a:rPr>
              <a:t> cards</a:t>
            </a:r>
            <a:endParaRPr sz="1800" dirty="0">
              <a:latin typeface="Arial"/>
              <a:cs typeface="Arial"/>
            </a:endParaRPr>
          </a:p>
          <a:p>
            <a:pPr marL="298450" marR="5080" indent="-286385">
              <a:lnSpc>
                <a:spcPct val="100000"/>
              </a:lnSpc>
              <a:buChar char="•"/>
              <a:tabLst>
                <a:tab pos="298450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Points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returned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gift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items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value</a:t>
            </a:r>
            <a:endParaRPr sz="1800" dirty="0">
              <a:latin typeface="Arial"/>
              <a:cs typeface="Arial"/>
            </a:endParaRPr>
          </a:p>
          <a:p>
            <a:pPr marL="298450" marR="40640" indent="-286385">
              <a:lnSpc>
                <a:spcPct val="100000"/>
              </a:lnSpc>
              <a:buChar char="•"/>
              <a:tabLst>
                <a:tab pos="298450" algn="l"/>
                <a:tab pos="299720" algn="l"/>
              </a:tabLst>
            </a:pPr>
            <a:r>
              <a:rPr sz="1800">
                <a:latin typeface="Arial"/>
                <a:cs typeface="Arial"/>
              </a:rPr>
              <a:t>Opportunity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participate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industry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events,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as </a:t>
            </a:r>
            <a:r>
              <a:rPr sz="1800" dirty="0">
                <a:latin typeface="Arial"/>
                <a:cs typeface="Arial"/>
              </a:rPr>
              <a:t>webinars,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greets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potential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employers,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BF61BDF4-F9A5-4493-A68E-CF49B94B1922}" type="slidenum">
              <a:rPr lang="en-US" spc="-25" dirty="0"/>
              <a:t>12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1542288"/>
            <a:ext cx="5853685" cy="41727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1200" y="457200"/>
            <a:ext cx="5552298" cy="5638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87504" y="881091"/>
            <a:ext cx="4161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similar process for</a:t>
            </a:r>
            <a:r>
              <a:rPr sz="1800" spc="-10" dirty="0">
                <a:latin typeface="Arial"/>
                <a:cs typeface="Arial"/>
              </a:rPr>
              <a:t> businesses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566605CD-79E8-4E68-80AD-43EF0FEB746F}" type="slidenum">
              <a:rPr lang="en-US" spc="-25" smtClean="0"/>
              <a:t>13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5705" y="643890"/>
              <a:ext cx="1332230" cy="0"/>
            </a:xfrm>
            <a:custGeom>
              <a:avLst/>
              <a:gdLst/>
              <a:ahLst/>
              <a:cxnLst/>
              <a:rect l="l" t="t" r="r" b="b"/>
              <a:pathLst>
                <a:path w="1332230">
                  <a:moveTo>
                    <a:pt x="0" y="0"/>
                  </a:moveTo>
                  <a:lnTo>
                    <a:pt x="1331912" y="0"/>
                  </a:lnTo>
                </a:path>
              </a:pathLst>
            </a:custGeom>
            <a:ln w="101600">
              <a:solidFill>
                <a:srgbClr val="D6D7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869" y="1515724"/>
              <a:ext cx="257810" cy="176530"/>
            </a:xfrm>
            <a:custGeom>
              <a:avLst/>
              <a:gdLst/>
              <a:ahLst/>
              <a:cxnLst/>
              <a:rect l="l" t="t" r="r" b="b"/>
              <a:pathLst>
                <a:path w="257809" h="176530">
                  <a:moveTo>
                    <a:pt x="81935" y="175960"/>
                  </a:moveTo>
                  <a:lnTo>
                    <a:pt x="3842" y="175960"/>
                  </a:lnTo>
                  <a:lnTo>
                    <a:pt x="0" y="172054"/>
                  </a:lnTo>
                  <a:lnTo>
                    <a:pt x="0" y="116829"/>
                  </a:lnTo>
                  <a:lnTo>
                    <a:pt x="1348" y="103080"/>
                  </a:lnTo>
                  <a:lnTo>
                    <a:pt x="20093" y="67135"/>
                  </a:lnTo>
                  <a:lnTo>
                    <a:pt x="65685" y="20546"/>
                  </a:lnTo>
                  <a:lnTo>
                    <a:pt x="100755" y="1374"/>
                  </a:lnTo>
                  <a:lnTo>
                    <a:pt x="114214" y="0"/>
                  </a:lnTo>
                  <a:lnTo>
                    <a:pt x="253610" y="0"/>
                  </a:lnTo>
                  <a:lnTo>
                    <a:pt x="257452" y="3906"/>
                  </a:lnTo>
                  <a:lnTo>
                    <a:pt x="257452" y="83799"/>
                  </a:lnTo>
                  <a:lnTo>
                    <a:pt x="253633" y="87741"/>
                  </a:lnTo>
                  <a:lnTo>
                    <a:pt x="123650" y="87884"/>
                  </a:lnTo>
                  <a:lnTo>
                    <a:pt x="119431" y="89724"/>
                  </a:lnTo>
                  <a:lnTo>
                    <a:pt x="87717" y="122646"/>
                  </a:lnTo>
                  <a:lnTo>
                    <a:pt x="85907" y="126911"/>
                  </a:lnTo>
                  <a:lnTo>
                    <a:pt x="85778" y="172054"/>
                  </a:lnTo>
                  <a:lnTo>
                    <a:pt x="81935" y="175960"/>
                  </a:lnTo>
                  <a:close/>
                </a:path>
              </a:pathLst>
            </a:custGeom>
            <a:solidFill>
              <a:srgbClr val="D5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7494" y="6215929"/>
            <a:ext cx="1051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70004A"/>
                </a:solidFill>
                <a:latin typeface="Calibri"/>
                <a:cs typeface="Calibri"/>
              </a:rPr>
              <a:t>rpsgroup.com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49271" y="-62857"/>
            <a:ext cx="5509260" cy="6559550"/>
            <a:chOff x="6682740" y="0"/>
            <a:chExt cx="5509260" cy="65595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3348" y="5814059"/>
              <a:ext cx="1862327" cy="7452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2740" y="0"/>
              <a:ext cx="5509263" cy="43354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625" y="1760452"/>
            <a:ext cx="3965575" cy="127534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z="4200" dirty="0">
                <a:solidFill>
                  <a:srgbClr val="D6D7D5"/>
                </a:solidFill>
              </a:rPr>
              <a:t>THE</a:t>
            </a:r>
            <a:r>
              <a:rPr sz="4200" spc="-10" dirty="0">
                <a:solidFill>
                  <a:srgbClr val="D6D7D5"/>
                </a:solidFill>
              </a:rPr>
              <a:t> </a:t>
            </a:r>
            <a:r>
              <a:rPr lang="en-US" sz="4200" spc="-10" dirty="0">
                <a:solidFill>
                  <a:srgbClr val="D6D7D5"/>
                </a:solidFill>
              </a:rPr>
              <a:t>TEAMING OPPORTUNITY</a:t>
            </a:r>
            <a:endParaRPr sz="42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60C75EA-8CC6-512B-A7A4-CF9A54D58D9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915400" y="6563675"/>
            <a:ext cx="2354579" cy="18224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RPS OSW WFD Portal Concept</a:t>
            </a:r>
            <a:endParaRPr lang="en-US" spc="-2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6118BC-C5FE-735F-AA72-400BC96FE1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8600" y="6559294"/>
            <a:ext cx="392303" cy="81557"/>
          </a:xfrm>
        </p:spPr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32231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700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705" y="649986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30">
                <a:moveTo>
                  <a:pt x="0" y="0"/>
                </a:moveTo>
                <a:lnTo>
                  <a:pt x="1331912" y="0"/>
                </a:lnTo>
              </a:path>
            </a:pathLst>
          </a:custGeom>
          <a:ln w="101600">
            <a:solidFill>
              <a:srgbClr val="700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2625" y="1566514"/>
            <a:ext cx="4648200" cy="32669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95885" marR="5080">
              <a:lnSpc>
                <a:spcPts val="2960"/>
              </a:lnSpc>
              <a:spcBef>
                <a:spcPts val="335"/>
              </a:spcBef>
            </a:pPr>
            <a:r>
              <a:rPr sz="2000" dirty="0">
                <a:solidFill>
                  <a:srgbClr val="5F6269"/>
                </a:solidFill>
                <a:latin typeface="Arial"/>
                <a:cs typeface="Arial"/>
              </a:rPr>
              <a:t>Customized</a:t>
            </a:r>
            <a:r>
              <a:rPr sz="2000" spc="-5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6269"/>
                </a:solidFill>
                <a:latin typeface="Arial"/>
                <a:cs typeface="Arial"/>
              </a:rPr>
              <a:t>Solution,</a:t>
            </a:r>
            <a:r>
              <a:rPr sz="2000" spc="-2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6269"/>
                </a:solidFill>
                <a:latin typeface="Arial"/>
                <a:cs typeface="Arial"/>
              </a:rPr>
              <a:t>Simple</a:t>
            </a:r>
            <a:r>
              <a:rPr sz="2000" spc="-1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F6269"/>
                </a:solidFill>
                <a:latin typeface="Arial"/>
                <a:cs typeface="Arial"/>
              </a:rPr>
              <a:t>&amp; </a:t>
            </a:r>
            <a:r>
              <a:rPr sz="2000" spc="-10" dirty="0">
                <a:solidFill>
                  <a:srgbClr val="5F6269"/>
                </a:solidFill>
                <a:latin typeface="Arial"/>
                <a:cs typeface="Arial"/>
              </a:rPr>
              <a:t>Affordable</a:t>
            </a:r>
            <a:r>
              <a:rPr sz="2000" spc="-114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F6269"/>
                </a:solidFill>
                <a:latin typeface="Arial"/>
                <a:cs typeface="Arial"/>
              </a:rPr>
              <a:t>Access</a:t>
            </a:r>
            <a:endParaRPr sz="20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290"/>
              </a:spcBef>
              <a:buClr>
                <a:srgbClr val="70004A"/>
              </a:buClr>
              <a:buSzPct val="133333"/>
              <a:tabLst>
                <a:tab pos="229235" algn="l"/>
              </a:tabLst>
            </a:pPr>
            <a:r>
              <a:rPr sz="1800" dirty="0">
                <a:latin typeface="Arial"/>
                <a:cs typeface="Arial"/>
              </a:rPr>
              <a:t>Hosted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solution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tailored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needs</a:t>
            </a:r>
            <a:endParaRPr sz="1800" dirty="0">
              <a:latin typeface="Arial"/>
              <a:cs typeface="Arial"/>
            </a:endParaRPr>
          </a:p>
          <a:p>
            <a:pPr marL="443865" marR="732155" lvl="1" indent="-215265">
              <a:lnSpc>
                <a:spcPts val="2050"/>
              </a:lnSpc>
              <a:spcBef>
                <a:spcPts val="655"/>
              </a:spcBef>
              <a:buClr>
                <a:srgbClr val="5F6269"/>
              </a:buClr>
              <a:buFont typeface="Calibri"/>
              <a:buChar char="–"/>
              <a:tabLst>
                <a:tab pos="444500" algn="l"/>
              </a:tabLst>
            </a:pPr>
            <a:r>
              <a:rPr sz="1800" spc="-10" dirty="0">
                <a:latin typeface="Arial"/>
                <a:cs typeface="Arial"/>
              </a:rPr>
              <a:t>One-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setup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customization</a:t>
            </a:r>
            <a:endParaRPr lang="en-US" sz="1800" dirty="0">
              <a:latin typeface="Arial"/>
              <a:cs typeface="Arial"/>
            </a:endParaRPr>
          </a:p>
          <a:p>
            <a:pPr marL="443865" marR="732155" lvl="1" indent="-215265">
              <a:lnSpc>
                <a:spcPts val="2050"/>
              </a:lnSpc>
              <a:spcBef>
                <a:spcPts val="655"/>
              </a:spcBef>
              <a:buClr>
                <a:srgbClr val="5F6269"/>
              </a:buClr>
              <a:buFont typeface="Calibri"/>
              <a:buChar char="–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Annual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Subscription,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includes:</a:t>
            </a:r>
            <a:endParaRPr sz="1800" dirty="0">
              <a:latin typeface="Arial"/>
              <a:cs typeface="Arial"/>
            </a:endParaRPr>
          </a:p>
          <a:p>
            <a:pPr marL="660400" lvl="2" indent="-216535">
              <a:lnSpc>
                <a:spcPct val="100000"/>
              </a:lnSpc>
              <a:spcBef>
                <a:spcPts val="495"/>
              </a:spcBef>
              <a:buClr>
                <a:srgbClr val="BDB7B3"/>
              </a:buClr>
              <a:buSzPct val="83333"/>
              <a:buFont typeface="Courier New"/>
              <a:buChar char="o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Unlimited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registrations</a:t>
            </a:r>
            <a:endParaRPr sz="1800" dirty="0">
              <a:latin typeface="Arial"/>
              <a:cs typeface="Arial"/>
            </a:endParaRPr>
          </a:p>
          <a:p>
            <a:pPr marL="660400" lvl="2" indent="-216535">
              <a:lnSpc>
                <a:spcPct val="100000"/>
              </a:lnSpc>
              <a:spcBef>
                <a:spcPts val="490"/>
              </a:spcBef>
              <a:buClr>
                <a:srgbClr val="BDB7B3"/>
              </a:buClr>
              <a:buSzPct val="83333"/>
              <a:buFont typeface="Courier New"/>
              <a:buChar char="o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Unlimited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accounts</a:t>
            </a:r>
            <a:endParaRPr sz="1800" dirty="0">
              <a:latin typeface="Arial"/>
              <a:cs typeface="Arial"/>
            </a:endParaRPr>
          </a:p>
          <a:p>
            <a:pPr marL="660400" lvl="2" indent="-216535">
              <a:lnSpc>
                <a:spcPct val="100000"/>
              </a:lnSpc>
              <a:spcBef>
                <a:spcPts val="495"/>
              </a:spcBef>
              <a:buClr>
                <a:srgbClr val="BDB7B3"/>
              </a:buClr>
              <a:buSzPct val="83333"/>
              <a:buFont typeface="Courier New"/>
              <a:buChar char="o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RPS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training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credits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276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5"/>
              </a:spcBef>
            </a:pPr>
            <a:r>
              <a:rPr dirty="0"/>
              <a:t>Business</a:t>
            </a:r>
            <a:r>
              <a:rPr spc="-80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475463" y="249680"/>
            <a:ext cx="6530975" cy="5708015"/>
            <a:chOff x="5475463" y="249680"/>
            <a:chExt cx="6530975" cy="5708015"/>
          </a:xfrm>
        </p:grpSpPr>
        <p:sp>
          <p:nvSpPr>
            <p:cNvPr id="7" name="object 7"/>
            <p:cNvSpPr/>
            <p:nvPr/>
          </p:nvSpPr>
          <p:spPr>
            <a:xfrm>
              <a:off x="5481813" y="256030"/>
              <a:ext cx="6518275" cy="5695315"/>
            </a:xfrm>
            <a:custGeom>
              <a:avLst/>
              <a:gdLst/>
              <a:ahLst/>
              <a:cxnLst/>
              <a:rect l="l" t="t" r="r" b="b"/>
              <a:pathLst>
                <a:path w="6518275" h="5695315">
                  <a:moveTo>
                    <a:pt x="3259086" y="0"/>
                  </a:moveTo>
                  <a:lnTo>
                    <a:pt x="2255367" y="1128014"/>
                  </a:lnTo>
                  <a:lnTo>
                    <a:pt x="645515" y="1128014"/>
                  </a:lnTo>
                  <a:lnTo>
                    <a:pt x="1003731" y="2534615"/>
                  </a:lnTo>
                  <a:lnTo>
                    <a:pt x="0" y="3662616"/>
                  </a:lnTo>
                  <a:lnTo>
                    <a:pt x="1450441" y="4288612"/>
                  </a:lnTo>
                  <a:lnTo>
                    <a:pt x="1808670" y="5695226"/>
                  </a:lnTo>
                  <a:lnTo>
                    <a:pt x="3259086" y="5069217"/>
                  </a:lnTo>
                  <a:lnTo>
                    <a:pt x="4709502" y="5695226"/>
                  </a:lnTo>
                  <a:lnTo>
                    <a:pt x="5067744" y="4288612"/>
                  </a:lnTo>
                  <a:lnTo>
                    <a:pt x="6518173" y="3662616"/>
                  </a:lnTo>
                  <a:lnTo>
                    <a:pt x="5514441" y="2534615"/>
                  </a:lnTo>
                  <a:lnTo>
                    <a:pt x="5872657" y="1128014"/>
                  </a:lnTo>
                  <a:lnTo>
                    <a:pt x="4262805" y="1128014"/>
                  </a:lnTo>
                  <a:lnTo>
                    <a:pt x="3259086" y="0"/>
                  </a:lnTo>
                  <a:close/>
                </a:path>
              </a:pathLst>
            </a:custGeom>
            <a:solidFill>
              <a:srgbClr val="852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1813" y="256030"/>
              <a:ext cx="6518275" cy="5695315"/>
            </a:xfrm>
            <a:custGeom>
              <a:avLst/>
              <a:gdLst/>
              <a:ahLst/>
              <a:cxnLst/>
              <a:rect l="l" t="t" r="r" b="b"/>
              <a:pathLst>
                <a:path w="6518275" h="5695315">
                  <a:moveTo>
                    <a:pt x="0" y="3662616"/>
                  </a:moveTo>
                  <a:lnTo>
                    <a:pt x="1003731" y="2534615"/>
                  </a:lnTo>
                  <a:lnTo>
                    <a:pt x="645515" y="1128014"/>
                  </a:lnTo>
                  <a:lnTo>
                    <a:pt x="2255367" y="1128014"/>
                  </a:lnTo>
                  <a:lnTo>
                    <a:pt x="3259086" y="0"/>
                  </a:lnTo>
                  <a:lnTo>
                    <a:pt x="4262805" y="1128014"/>
                  </a:lnTo>
                  <a:lnTo>
                    <a:pt x="5872657" y="1128014"/>
                  </a:lnTo>
                  <a:lnTo>
                    <a:pt x="5514441" y="2534615"/>
                  </a:lnTo>
                  <a:lnTo>
                    <a:pt x="6518173" y="3662616"/>
                  </a:lnTo>
                  <a:lnTo>
                    <a:pt x="5067744" y="4288612"/>
                  </a:lnTo>
                  <a:lnTo>
                    <a:pt x="4709502" y="5695226"/>
                  </a:lnTo>
                  <a:lnTo>
                    <a:pt x="3259086" y="5069217"/>
                  </a:lnTo>
                  <a:lnTo>
                    <a:pt x="1808670" y="5695226"/>
                  </a:lnTo>
                  <a:lnTo>
                    <a:pt x="1450441" y="4288612"/>
                  </a:lnTo>
                  <a:lnTo>
                    <a:pt x="0" y="3662616"/>
                  </a:lnTo>
                  <a:close/>
                </a:path>
              </a:pathLst>
            </a:custGeom>
            <a:ln w="12700">
              <a:solidFill>
                <a:srgbClr val="4A28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07830" y="1632489"/>
            <a:ext cx="3173095" cy="300595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8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adopters!</a:t>
            </a:r>
            <a:endParaRPr sz="1800" dirty="0">
              <a:latin typeface="Arial"/>
              <a:cs typeface="Arial"/>
            </a:endParaRPr>
          </a:p>
          <a:p>
            <a:pPr marL="227329" marR="5080" indent="-215265">
              <a:lnSpc>
                <a:spcPts val="1820"/>
              </a:lnSpc>
              <a:spcBef>
                <a:spcPts val="655"/>
              </a:spcBef>
              <a:buChar char="•"/>
              <a:tabLst>
                <a:tab pos="227329" algn="l"/>
                <a:tab pos="227965" algn="l"/>
              </a:tabLst>
            </a:pPr>
            <a:r>
              <a:rPr lang="en-US" sz="1600" b="1" i="1" dirty="0">
                <a:solidFill>
                  <a:srgbClr val="FFFFFF"/>
                </a:solidFill>
                <a:latin typeface="Arial"/>
                <a:cs typeface="Arial"/>
              </a:rPr>
              <a:t>Immediately</a:t>
            </a:r>
            <a:r>
              <a:rPr lang="en-US" sz="1600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lang="en-US" sz="1600" b="1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i="1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1600" b="1" i="1" spc="-20" dirty="0">
                <a:solidFill>
                  <a:srgbClr val="FFFFFF"/>
                </a:solidFill>
                <a:latin typeface="Arial"/>
                <a:cs typeface="Arial"/>
              </a:rPr>
              <a:t>planning for BOEM Leasing Credits and OREC/PPA Auctions </a:t>
            </a:r>
            <a:r>
              <a:rPr lang="en-US" sz="1600" b="1" i="1" spc="-10" dirty="0">
                <a:solidFill>
                  <a:srgbClr val="FFFFFF"/>
                </a:solidFill>
                <a:latin typeface="Arial"/>
                <a:cs typeface="Arial"/>
              </a:rPr>
              <a:t>obligations</a:t>
            </a:r>
            <a:endParaRPr lang="en-US" sz="1600" b="1" i="1" dirty="0">
              <a:latin typeface="Arial"/>
              <a:cs typeface="Arial"/>
            </a:endParaRPr>
          </a:p>
          <a:p>
            <a:pPr marL="227329" marR="80645" indent="-215265">
              <a:lnSpc>
                <a:spcPts val="1820"/>
              </a:lnSpc>
              <a:spcBef>
                <a:spcPts val="620"/>
              </a:spcBef>
              <a:buChar char="•"/>
              <a:tabLst>
                <a:tab pos="227329" algn="l"/>
                <a:tab pos="227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Customization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Setup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Fee</a:t>
            </a:r>
            <a:endParaRPr sz="1600" dirty="0">
              <a:latin typeface="Arial"/>
              <a:cs typeface="Arial"/>
            </a:endParaRPr>
          </a:p>
          <a:p>
            <a:pPr marL="227329" indent="-215265">
              <a:lnSpc>
                <a:spcPts val="1870"/>
              </a:lnSpc>
              <a:spcBef>
                <a:spcPts val="464"/>
              </a:spcBef>
              <a:buChar char="•"/>
              <a:tabLst>
                <a:tab pos="227329" algn="l"/>
                <a:tab pos="227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Discounted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Subscription</a:t>
            </a:r>
            <a:r>
              <a:rPr lang="en-US"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endParaRPr sz="1600" dirty="0">
              <a:latin typeface="Arial"/>
              <a:cs typeface="Arial"/>
            </a:endParaRPr>
          </a:p>
          <a:p>
            <a:pPr marL="227329" marR="605155" indent="-215265">
              <a:lnSpc>
                <a:spcPts val="1820"/>
              </a:lnSpc>
              <a:spcBef>
                <a:spcPts val="610"/>
              </a:spcBef>
              <a:buChar char="•"/>
              <a:tabLst>
                <a:tab pos="227329" algn="l"/>
                <a:tab pos="227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influence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user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workflows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6A41F94C-4A4B-46E6-A3FC-AA6CDD3CA9F2}" type="slidenum">
              <a:rPr lang="en-US" spc="-25" smtClean="0"/>
              <a:t>15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4007" y="0"/>
            <a:ext cx="4508500" cy="6310630"/>
            <a:chOff x="7684007" y="0"/>
            <a:chExt cx="4508500" cy="6310630"/>
          </a:xfrm>
        </p:grpSpPr>
        <p:sp>
          <p:nvSpPr>
            <p:cNvPr id="3" name="object 3"/>
            <p:cNvSpPr/>
            <p:nvPr/>
          </p:nvSpPr>
          <p:spPr>
            <a:xfrm>
              <a:off x="7696512" y="3284559"/>
              <a:ext cx="4491355" cy="3025775"/>
            </a:xfrm>
            <a:custGeom>
              <a:avLst/>
              <a:gdLst/>
              <a:ahLst/>
              <a:cxnLst/>
              <a:rect l="l" t="t" r="r" b="b"/>
              <a:pathLst>
                <a:path w="4491355" h="3025775">
                  <a:moveTo>
                    <a:pt x="2414332" y="3025455"/>
                  </a:moveTo>
                  <a:lnTo>
                    <a:pt x="0" y="3025455"/>
                  </a:lnTo>
                  <a:lnTo>
                    <a:pt x="0" y="2368489"/>
                  </a:lnTo>
                  <a:lnTo>
                    <a:pt x="609" y="2318769"/>
                  </a:lnTo>
                  <a:lnTo>
                    <a:pt x="2482" y="2269201"/>
                  </a:lnTo>
                  <a:lnTo>
                    <a:pt x="5608" y="2219805"/>
                  </a:lnTo>
                  <a:lnTo>
                    <a:pt x="9978" y="2170605"/>
                  </a:lnTo>
                  <a:lnTo>
                    <a:pt x="15585" y="2121621"/>
                  </a:lnTo>
                  <a:lnTo>
                    <a:pt x="22418" y="2072876"/>
                  </a:lnTo>
                  <a:lnTo>
                    <a:pt x="30469" y="2024390"/>
                  </a:lnTo>
                  <a:lnTo>
                    <a:pt x="39728" y="1976186"/>
                  </a:lnTo>
                  <a:lnTo>
                    <a:pt x="50188" y="1928286"/>
                  </a:lnTo>
                  <a:lnTo>
                    <a:pt x="61839" y="1880710"/>
                  </a:lnTo>
                  <a:lnTo>
                    <a:pt x="74672" y="1833482"/>
                  </a:lnTo>
                  <a:lnTo>
                    <a:pt x="88678" y="1786622"/>
                  </a:lnTo>
                  <a:lnTo>
                    <a:pt x="103848" y="1740152"/>
                  </a:lnTo>
                  <a:lnTo>
                    <a:pt x="120173" y="1694095"/>
                  </a:lnTo>
                  <a:lnTo>
                    <a:pt x="137645" y="1648471"/>
                  </a:lnTo>
                  <a:lnTo>
                    <a:pt x="156254" y="1603302"/>
                  </a:lnTo>
                  <a:lnTo>
                    <a:pt x="175991" y="1558610"/>
                  </a:lnTo>
                  <a:lnTo>
                    <a:pt x="196848" y="1514418"/>
                  </a:lnTo>
                  <a:lnTo>
                    <a:pt x="218815" y="1470745"/>
                  </a:lnTo>
                  <a:lnTo>
                    <a:pt x="241884" y="1427615"/>
                  </a:lnTo>
                  <a:lnTo>
                    <a:pt x="266046" y="1385049"/>
                  </a:lnTo>
                  <a:lnTo>
                    <a:pt x="291291" y="1343068"/>
                  </a:lnTo>
                  <a:lnTo>
                    <a:pt x="317611" y="1301695"/>
                  </a:lnTo>
                  <a:lnTo>
                    <a:pt x="344997" y="1260951"/>
                  </a:lnTo>
                  <a:lnTo>
                    <a:pt x="373439" y="1220857"/>
                  </a:lnTo>
                  <a:lnTo>
                    <a:pt x="402930" y="1181436"/>
                  </a:lnTo>
                  <a:lnTo>
                    <a:pt x="433459" y="1142709"/>
                  </a:lnTo>
                  <a:lnTo>
                    <a:pt x="465019" y="1104698"/>
                  </a:lnTo>
                  <a:lnTo>
                    <a:pt x="497599" y="1067424"/>
                  </a:lnTo>
                  <a:lnTo>
                    <a:pt x="531192" y="1030910"/>
                  </a:lnTo>
                  <a:lnTo>
                    <a:pt x="565788" y="995177"/>
                  </a:lnTo>
                  <a:lnTo>
                    <a:pt x="1555664" y="0"/>
                  </a:lnTo>
                  <a:lnTo>
                    <a:pt x="1954345" y="408582"/>
                  </a:lnTo>
                  <a:lnTo>
                    <a:pt x="1989173" y="443628"/>
                  </a:lnTo>
                  <a:lnTo>
                    <a:pt x="2024764" y="477732"/>
                  </a:lnTo>
                  <a:lnTo>
                    <a:pt x="2061096" y="510884"/>
                  </a:lnTo>
                  <a:lnTo>
                    <a:pt x="2098151" y="543076"/>
                  </a:lnTo>
                  <a:lnTo>
                    <a:pt x="2135909" y="574300"/>
                  </a:lnTo>
                  <a:lnTo>
                    <a:pt x="2174350" y="604548"/>
                  </a:lnTo>
                  <a:lnTo>
                    <a:pt x="2213454" y="633811"/>
                  </a:lnTo>
                  <a:lnTo>
                    <a:pt x="2253202" y="662080"/>
                  </a:lnTo>
                  <a:lnTo>
                    <a:pt x="2293573" y="689347"/>
                  </a:lnTo>
                  <a:lnTo>
                    <a:pt x="2334549" y="715605"/>
                  </a:lnTo>
                  <a:lnTo>
                    <a:pt x="2376108" y="740844"/>
                  </a:lnTo>
                  <a:lnTo>
                    <a:pt x="2418233" y="765056"/>
                  </a:lnTo>
                  <a:lnTo>
                    <a:pt x="2460902" y="788233"/>
                  </a:lnTo>
                  <a:lnTo>
                    <a:pt x="2504096" y="810366"/>
                  </a:lnTo>
                  <a:lnTo>
                    <a:pt x="2547795" y="831447"/>
                  </a:lnTo>
                  <a:lnTo>
                    <a:pt x="2591980" y="851468"/>
                  </a:lnTo>
                  <a:lnTo>
                    <a:pt x="2636630" y="870420"/>
                  </a:lnTo>
                  <a:lnTo>
                    <a:pt x="2681727" y="888295"/>
                  </a:lnTo>
                  <a:lnTo>
                    <a:pt x="2727250" y="905084"/>
                  </a:lnTo>
                  <a:lnTo>
                    <a:pt x="2773179" y="920780"/>
                  </a:lnTo>
                  <a:lnTo>
                    <a:pt x="2819495" y="935373"/>
                  </a:lnTo>
                  <a:lnTo>
                    <a:pt x="2866178" y="948855"/>
                  </a:lnTo>
                  <a:lnTo>
                    <a:pt x="2913209" y="961218"/>
                  </a:lnTo>
                  <a:lnTo>
                    <a:pt x="2960567" y="972454"/>
                  </a:lnTo>
                  <a:lnTo>
                    <a:pt x="3008232" y="982554"/>
                  </a:lnTo>
                  <a:lnTo>
                    <a:pt x="3056186" y="991510"/>
                  </a:lnTo>
                  <a:lnTo>
                    <a:pt x="3104408" y="999313"/>
                  </a:lnTo>
                  <a:lnTo>
                    <a:pt x="3152879" y="1005955"/>
                  </a:lnTo>
                  <a:lnTo>
                    <a:pt x="3201578" y="1011427"/>
                  </a:lnTo>
                  <a:lnTo>
                    <a:pt x="3250486" y="1015722"/>
                  </a:lnTo>
                  <a:lnTo>
                    <a:pt x="3299584" y="1018830"/>
                  </a:lnTo>
                  <a:lnTo>
                    <a:pt x="3348851" y="1020744"/>
                  </a:lnTo>
                  <a:lnTo>
                    <a:pt x="3398268" y="1021456"/>
                  </a:lnTo>
                  <a:lnTo>
                    <a:pt x="4490911" y="1021456"/>
                  </a:lnTo>
                  <a:lnTo>
                    <a:pt x="4490911" y="1564716"/>
                  </a:lnTo>
                  <a:lnTo>
                    <a:pt x="3613915" y="1564716"/>
                  </a:lnTo>
                  <a:lnTo>
                    <a:pt x="3566156" y="1567117"/>
                  </a:lnTo>
                  <a:lnTo>
                    <a:pt x="3519216" y="1574173"/>
                  </a:lnTo>
                  <a:lnTo>
                    <a:pt x="3473413" y="1585753"/>
                  </a:lnTo>
                  <a:lnTo>
                    <a:pt x="3429066" y="1601723"/>
                  </a:lnTo>
                  <a:lnTo>
                    <a:pt x="3386495" y="1621950"/>
                  </a:lnTo>
                  <a:lnTo>
                    <a:pt x="3346017" y="1646302"/>
                  </a:lnTo>
                  <a:lnTo>
                    <a:pt x="3307953" y="1674645"/>
                  </a:lnTo>
                  <a:lnTo>
                    <a:pt x="3272621" y="1706848"/>
                  </a:lnTo>
                  <a:lnTo>
                    <a:pt x="2555779" y="2426984"/>
                  </a:lnTo>
                  <a:lnTo>
                    <a:pt x="2523662" y="2462656"/>
                  </a:lnTo>
                  <a:lnTo>
                    <a:pt x="2495409" y="2501028"/>
                  </a:lnTo>
                  <a:lnTo>
                    <a:pt x="2471151" y="2541784"/>
                  </a:lnTo>
                  <a:lnTo>
                    <a:pt x="2451017" y="2584607"/>
                  </a:lnTo>
                  <a:lnTo>
                    <a:pt x="2435138" y="2629182"/>
                  </a:lnTo>
                  <a:lnTo>
                    <a:pt x="2423644" y="2675191"/>
                  </a:lnTo>
                  <a:lnTo>
                    <a:pt x="2416665" y="2722319"/>
                  </a:lnTo>
                  <a:lnTo>
                    <a:pt x="2414332" y="2770249"/>
                  </a:lnTo>
                  <a:lnTo>
                    <a:pt x="2414332" y="3025455"/>
                  </a:lnTo>
                  <a:close/>
                </a:path>
              </a:pathLst>
            </a:custGeom>
            <a:solidFill>
              <a:srgbClr val="7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4007" y="0"/>
              <a:ext cx="4507992" cy="42992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2000" y="1600200"/>
            <a:ext cx="6477000" cy="159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SzPct val="133333"/>
              <a:buChar char="•"/>
              <a:tabLst>
                <a:tab pos="229235" algn="l"/>
              </a:tabLst>
            </a:pPr>
            <a:r>
              <a:rPr lang="en-US" dirty="0">
                <a:latin typeface="Arial"/>
                <a:cs typeface="Arial"/>
              </a:rPr>
              <a:t>RPS can set up a live demonstration for your team</a:t>
            </a:r>
          </a:p>
          <a:p>
            <a:pPr marL="228600" indent="-216535">
              <a:spcBef>
                <a:spcPts val="490"/>
              </a:spcBef>
              <a:buClr>
                <a:srgbClr val="70004A"/>
              </a:buClr>
              <a:buSzPct val="133333"/>
              <a:buFontTx/>
              <a:buChar char="•"/>
              <a:tabLst>
                <a:tab pos="229235" algn="l"/>
              </a:tabLst>
            </a:pPr>
            <a:r>
              <a:rPr lang="en-US" sz="1800" dirty="0">
                <a:latin typeface="Arial"/>
                <a:cs typeface="Arial"/>
              </a:rPr>
              <a:t>We’re eager to </a:t>
            </a:r>
            <a:r>
              <a:rPr lang="en-US" dirty="0">
                <a:latin typeface="Arial"/>
                <a:cs typeface="Arial"/>
              </a:rPr>
              <a:t>hear your feedback for improvements and optimizations, addressing your organizational needs</a:t>
            </a:r>
            <a:endParaRPr lang="en-US" sz="1800" dirty="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SzPct val="133333"/>
              <a:buChar char="•"/>
              <a:tabLst>
                <a:tab pos="229235" algn="l"/>
              </a:tabLst>
            </a:pPr>
            <a:r>
              <a:rPr lang="en-US" dirty="0">
                <a:latin typeface="Arial"/>
                <a:cs typeface="Arial"/>
              </a:rPr>
              <a:t>We are happy to welcome your company as an Early Adopter</a:t>
            </a:r>
            <a:endParaRPr lang="en-US" sz="1800" dirty="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SzPct val="133333"/>
              <a:buChar char="•"/>
              <a:tabLst>
                <a:tab pos="229235" algn="l"/>
              </a:tabLst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F34245DE-4A1F-403B-8850-42E982B3DC37}" type="slidenum">
              <a:rPr lang="en-US" spc="-25"/>
              <a:t>16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dirty="0"/>
              <a:t>Next</a:t>
            </a:r>
            <a:r>
              <a:rPr spc="-45" dirty="0"/>
              <a:t> </a:t>
            </a:r>
            <a:r>
              <a:rPr spc="-10" dirty="0"/>
              <a:t>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F1986-7AA4-419D-60C3-FDB4E37F40BF}"/>
              </a:ext>
            </a:extLst>
          </p:cNvPr>
          <p:cNvSpPr txBox="1"/>
          <p:nvPr/>
        </p:nvSpPr>
        <p:spPr>
          <a:xfrm>
            <a:off x="762000" y="3837539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004A"/>
                </a:solidFill>
                <a:latin typeface="+mn-lt"/>
              </a:rPr>
              <a:t>Contact:</a:t>
            </a:r>
          </a:p>
          <a:p>
            <a:r>
              <a:rPr lang="en-US" sz="2800" dirty="0">
                <a:solidFill>
                  <a:srgbClr val="70004A"/>
                </a:solidFill>
                <a:latin typeface="+mn-lt"/>
              </a:rPr>
              <a:t>Troid.Edwards@RPSGroup.com</a:t>
            </a:r>
          </a:p>
          <a:p>
            <a:r>
              <a:rPr lang="en-US" sz="2800" dirty="0">
                <a:solidFill>
                  <a:srgbClr val="70004A"/>
                </a:solidFill>
                <a:latin typeface="+mn-lt"/>
              </a:rPr>
              <a:t>Vaishnavi.Ramesh@RPSGroup.com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88976"/>
            <a:ext cx="11808460" cy="6120765"/>
          </a:xfrm>
          <a:custGeom>
            <a:avLst/>
            <a:gdLst/>
            <a:ahLst/>
            <a:cxnLst/>
            <a:rect l="l" t="t" r="r" b="b"/>
            <a:pathLst>
              <a:path w="11808460" h="6120765">
                <a:moveTo>
                  <a:pt x="11807952" y="0"/>
                </a:moveTo>
                <a:lnTo>
                  <a:pt x="0" y="0"/>
                </a:lnTo>
                <a:lnTo>
                  <a:pt x="0" y="6120384"/>
                </a:lnTo>
                <a:lnTo>
                  <a:pt x="11807952" y="6120384"/>
                </a:lnTo>
                <a:lnTo>
                  <a:pt x="11807952" y="0"/>
                </a:lnTo>
                <a:close/>
              </a:path>
            </a:pathLst>
          </a:custGeom>
          <a:solidFill>
            <a:srgbClr val="5F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705" y="643890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30">
                <a:moveTo>
                  <a:pt x="0" y="0"/>
                </a:moveTo>
                <a:lnTo>
                  <a:pt x="1331912" y="0"/>
                </a:lnTo>
              </a:path>
            </a:pathLst>
          </a:custGeom>
          <a:ln w="101600">
            <a:solidFill>
              <a:srgbClr val="D6D7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276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2E3E1"/>
                </a:solidFill>
              </a:rPr>
              <a:t>The</a:t>
            </a:r>
            <a:r>
              <a:rPr spc="-45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Problem:</a:t>
            </a:r>
            <a:r>
              <a:rPr spc="-25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It</a:t>
            </a:r>
            <a:r>
              <a:rPr spc="-15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is</a:t>
            </a:r>
            <a:r>
              <a:rPr spc="-30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hard</a:t>
            </a:r>
            <a:r>
              <a:rPr spc="-30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to</a:t>
            </a:r>
            <a:r>
              <a:rPr spc="-25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get</a:t>
            </a:r>
            <a:r>
              <a:rPr spc="-20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data</a:t>
            </a:r>
            <a:r>
              <a:rPr spc="-30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on</a:t>
            </a:r>
            <a:r>
              <a:rPr spc="-25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OSW</a:t>
            </a:r>
            <a:r>
              <a:rPr spc="-15" dirty="0">
                <a:solidFill>
                  <a:srgbClr val="E2E3E1"/>
                </a:solidFill>
              </a:rPr>
              <a:t> </a:t>
            </a:r>
            <a:r>
              <a:rPr dirty="0">
                <a:solidFill>
                  <a:srgbClr val="E2E3E1"/>
                </a:solidFill>
              </a:rPr>
              <a:t>job</a:t>
            </a:r>
            <a:r>
              <a:rPr spc="-40" dirty="0">
                <a:solidFill>
                  <a:srgbClr val="E2E3E1"/>
                </a:solidFill>
              </a:rPr>
              <a:t> </a:t>
            </a:r>
            <a:r>
              <a:rPr spc="-10" dirty="0">
                <a:solidFill>
                  <a:srgbClr val="E2E3E1"/>
                </a:solidFill>
              </a:rPr>
              <a:t>creation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F056A074-20C7-4271-96EF-55AE76E3FC17}" type="slidenum">
              <a:rPr lang="en-US"/>
              <a:t>2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8820323" y="6451101"/>
            <a:ext cx="235457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682625" y="1764348"/>
            <a:ext cx="10537825" cy="3440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There</a:t>
            </a:r>
            <a:r>
              <a:rPr sz="2000" spc="-5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significant</a:t>
            </a:r>
            <a:r>
              <a:rPr sz="20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financial</a:t>
            </a:r>
            <a:r>
              <a:rPr sz="20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penalty</a:t>
            </a:r>
            <a:r>
              <a:rPr sz="20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failing</a:t>
            </a:r>
            <a:r>
              <a:rPr sz="2000" spc="-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meet</a:t>
            </a:r>
            <a:r>
              <a:rPr sz="20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workforce</a:t>
            </a:r>
            <a:r>
              <a:rPr sz="2000" spc="-6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2E3E1"/>
                </a:solidFill>
                <a:latin typeface="Arial"/>
                <a:cs typeface="Arial"/>
              </a:rPr>
              <a:t>development</a:t>
            </a:r>
            <a:r>
              <a:rPr sz="2000" spc="-4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2E3E1"/>
                </a:solidFill>
                <a:latin typeface="Arial"/>
                <a:cs typeface="Arial"/>
              </a:rPr>
              <a:t>commitments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1365"/>
              </a:spcBef>
              <a:buSzPct val="133333"/>
              <a:buChar char="•"/>
              <a:tabLst>
                <a:tab pos="229235" algn="l"/>
              </a:tabLst>
            </a:pP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country</a:t>
            </a:r>
            <a:r>
              <a:rPr sz="1800" spc="-1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counting</a:t>
            </a:r>
            <a:r>
              <a:rPr sz="1800" spc="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on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30GW</a:t>
            </a:r>
            <a:r>
              <a:rPr sz="1800" spc="-1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OSW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by</a:t>
            </a:r>
            <a:r>
              <a:rPr sz="1800" spc="-1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2030</a:t>
            </a:r>
            <a:endParaRPr sz="1800" dirty="0">
              <a:latin typeface="Arial"/>
              <a:cs typeface="Arial"/>
            </a:endParaRPr>
          </a:p>
          <a:p>
            <a:pPr marL="443865" lvl="1" indent="-215900">
              <a:lnSpc>
                <a:spcPct val="100000"/>
              </a:lnSpc>
              <a:spcBef>
                <a:spcPts val="490"/>
              </a:spcBef>
              <a:buFont typeface="Calibri"/>
              <a:buChar char="–"/>
              <a:tabLst>
                <a:tab pos="444500" algn="l"/>
              </a:tabLst>
            </a:pP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Without</a:t>
            </a:r>
            <a:r>
              <a:rPr sz="1800" spc="-3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workforce,</a:t>
            </a:r>
            <a:r>
              <a:rPr sz="1800" spc="1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goal</a:t>
            </a:r>
            <a:r>
              <a:rPr sz="1800" spc="-1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2E3E1"/>
                </a:solidFill>
                <a:latin typeface="Arial"/>
                <a:cs typeface="Arial"/>
              </a:rPr>
              <a:t>unattainable</a:t>
            </a:r>
            <a:endParaRPr sz="1800" dirty="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490"/>
              </a:spcBef>
              <a:buSzPct val="133333"/>
              <a:buChar char="•"/>
              <a:tabLst>
                <a:tab pos="229235" algn="l"/>
              </a:tabLst>
            </a:pP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States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are</a:t>
            </a:r>
            <a:r>
              <a:rPr sz="1800" spc="-3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counting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economic</a:t>
            </a:r>
            <a:r>
              <a:rPr sz="1800" spc="-1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rewards</a:t>
            </a:r>
            <a:r>
              <a:rPr sz="1800" spc="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societal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benefits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justify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their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investments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OSW</a:t>
            </a:r>
            <a:endParaRPr sz="1800" dirty="0">
              <a:latin typeface="Arial"/>
              <a:cs typeface="Arial"/>
            </a:endParaRPr>
          </a:p>
          <a:p>
            <a:pPr marL="443865" lvl="1" indent="-215900">
              <a:lnSpc>
                <a:spcPct val="100000"/>
              </a:lnSpc>
              <a:spcBef>
                <a:spcPts val="495"/>
              </a:spcBef>
              <a:buFont typeface="Calibri"/>
              <a:buChar char="–"/>
              <a:tabLst>
                <a:tab pos="444500" algn="l"/>
              </a:tabLst>
            </a:pP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Billions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being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invested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in</a:t>
            </a:r>
            <a:r>
              <a:rPr sz="1800" spc="-4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workforce</a:t>
            </a:r>
            <a:r>
              <a:rPr sz="1800" spc="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2E3E1"/>
                </a:solidFill>
                <a:latin typeface="Arial"/>
                <a:cs typeface="Arial"/>
              </a:rPr>
              <a:t>development</a:t>
            </a:r>
            <a:endParaRPr sz="1800" dirty="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490"/>
              </a:spcBef>
              <a:buSzPct val="133333"/>
              <a:buFont typeface="Arial"/>
              <a:buChar char="•"/>
              <a:tabLst>
                <a:tab pos="229235" algn="l"/>
              </a:tabLst>
            </a:pP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Developers</a:t>
            </a:r>
            <a:r>
              <a:rPr sz="1800" b="1" i="1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are</a:t>
            </a:r>
            <a:r>
              <a:rPr sz="1800" b="1" i="1" spc="-1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required</a:t>
            </a:r>
            <a:r>
              <a:rPr sz="1800" b="1" i="1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to</a:t>
            </a:r>
            <a:r>
              <a:rPr sz="1800" b="1" i="1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commit</a:t>
            </a:r>
            <a:r>
              <a:rPr sz="1800" b="1" i="1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to</a:t>
            </a:r>
            <a:r>
              <a:rPr sz="1800" b="1" i="1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workforce</a:t>
            </a:r>
            <a:r>
              <a:rPr sz="1800" b="1" i="1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E2E3E1"/>
                </a:solidFill>
                <a:latin typeface="Arial"/>
                <a:cs typeface="Arial"/>
              </a:rPr>
              <a:t>development</a:t>
            </a:r>
            <a:r>
              <a:rPr sz="1800" b="1" i="1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E2E3E1"/>
                </a:solidFill>
                <a:latin typeface="Arial"/>
                <a:cs typeface="Arial"/>
              </a:rPr>
              <a:t>results</a:t>
            </a:r>
            <a:r>
              <a:rPr lang="en-US" sz="1800" b="1" i="1" spc="-10" dirty="0">
                <a:solidFill>
                  <a:srgbClr val="E2E3E1"/>
                </a:solidFill>
                <a:latin typeface="Arial"/>
                <a:cs typeface="Arial"/>
              </a:rPr>
              <a:t>, with tens of millions of dollars on the line</a:t>
            </a:r>
            <a:endParaRPr sz="1800" dirty="0">
              <a:latin typeface="Arial"/>
              <a:cs typeface="Arial"/>
            </a:endParaRPr>
          </a:p>
          <a:p>
            <a:pPr marL="443865" lvl="1" indent="-215900">
              <a:lnSpc>
                <a:spcPct val="100000"/>
              </a:lnSpc>
              <a:spcBef>
                <a:spcPts val="490"/>
              </a:spcBef>
              <a:buFont typeface="Calibri"/>
              <a:buChar char="–"/>
              <a:tabLst>
                <a:tab pos="444500" algn="l"/>
              </a:tabLst>
            </a:pP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For</a:t>
            </a:r>
            <a:r>
              <a:rPr sz="1800" spc="-4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example,</a:t>
            </a:r>
            <a:r>
              <a:rPr sz="1800" spc="-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NYSERDA</a:t>
            </a:r>
            <a:r>
              <a:rPr sz="1800" spc="-114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has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baked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accountability</a:t>
            </a:r>
            <a:r>
              <a:rPr sz="1800" spc="-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into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current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OSW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2E3E1"/>
                </a:solidFill>
                <a:latin typeface="Arial"/>
                <a:cs typeface="Arial"/>
              </a:rPr>
              <a:t>RFP</a:t>
            </a:r>
            <a:endParaRPr sz="1800" dirty="0">
              <a:latin typeface="Arial"/>
              <a:cs typeface="Arial"/>
            </a:endParaRPr>
          </a:p>
          <a:p>
            <a:pPr marL="443865" lvl="1" indent="-215900">
              <a:lnSpc>
                <a:spcPct val="100000"/>
              </a:lnSpc>
              <a:spcBef>
                <a:spcPts val="495"/>
              </a:spcBef>
              <a:buFont typeface="Calibri"/>
              <a:buChar char="–"/>
              <a:tabLst>
                <a:tab pos="444500" algn="l"/>
              </a:tabLst>
            </a:pP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example,</a:t>
            </a:r>
            <a:r>
              <a:rPr sz="1800" spc="1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BOEM</a:t>
            </a:r>
            <a:r>
              <a:rPr sz="1800" spc="-3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E2E3E1"/>
                </a:solidFill>
                <a:latin typeface="Arial"/>
                <a:cs typeface="Arial"/>
              </a:rPr>
              <a:t>Bid Credits</a:t>
            </a:r>
            <a:r>
              <a:rPr sz="1800" spc="-114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lang="en-US" sz="1800" spc="-114" dirty="0">
                <a:solidFill>
                  <a:srgbClr val="E2E3E1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CA</a:t>
            </a:r>
            <a:r>
              <a:rPr sz="1800" spc="-120" dirty="0">
                <a:solidFill>
                  <a:srgbClr val="E2E3E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2E3E1"/>
                </a:solidFill>
                <a:latin typeface="Arial"/>
                <a:cs typeface="Arial"/>
              </a:rPr>
              <a:t>lease</a:t>
            </a:r>
            <a:r>
              <a:rPr sz="1800" spc="-10" dirty="0">
                <a:solidFill>
                  <a:srgbClr val="E2E3E1"/>
                </a:solidFill>
                <a:latin typeface="Arial"/>
                <a:cs typeface="Arial"/>
              </a:rPr>
              <a:t> auction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5" y="714966"/>
            <a:ext cx="8473440" cy="14655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5875" marR="5080">
              <a:lnSpc>
                <a:spcPts val="3560"/>
              </a:lnSpc>
              <a:spcBef>
                <a:spcPts val="455"/>
              </a:spcBef>
            </a:pPr>
            <a:r>
              <a:rPr dirty="0"/>
              <a:t>The</a:t>
            </a:r>
            <a:r>
              <a:rPr spc="-55" dirty="0"/>
              <a:t> </a:t>
            </a:r>
            <a:r>
              <a:rPr dirty="0"/>
              <a:t>Solution:</a:t>
            </a:r>
            <a:r>
              <a:rPr spc="-6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Offshore</a:t>
            </a:r>
            <a:r>
              <a:rPr spc="-65" dirty="0"/>
              <a:t> </a:t>
            </a:r>
            <a:r>
              <a:rPr dirty="0"/>
              <a:t>Wind</a:t>
            </a:r>
            <a:r>
              <a:rPr spc="-35" dirty="0"/>
              <a:t> </a:t>
            </a:r>
            <a:r>
              <a:rPr spc="-10" dirty="0"/>
              <a:t>Workforce </a:t>
            </a:r>
            <a:r>
              <a:rPr dirty="0"/>
              <a:t>Development</a:t>
            </a:r>
            <a:r>
              <a:rPr spc="-65" dirty="0"/>
              <a:t> </a:t>
            </a:r>
            <a:r>
              <a:rPr dirty="0"/>
              <a:t>(OSW</a:t>
            </a:r>
            <a:r>
              <a:rPr spc="-40" dirty="0"/>
              <a:t> </a:t>
            </a:r>
            <a:r>
              <a:rPr dirty="0"/>
              <a:t>WFD)</a:t>
            </a:r>
            <a:r>
              <a:rPr spc="-35" dirty="0"/>
              <a:t> </a:t>
            </a:r>
            <a:r>
              <a:rPr spc="-10" dirty="0"/>
              <a:t>Portal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600" b="0" dirty="0">
                <a:solidFill>
                  <a:srgbClr val="5F6269"/>
                </a:solidFill>
                <a:latin typeface="Arial"/>
                <a:cs typeface="Arial"/>
              </a:rPr>
              <a:t>Measure,</a:t>
            </a:r>
            <a:r>
              <a:rPr sz="2600" b="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F6269"/>
                </a:solidFill>
                <a:latin typeface="Arial"/>
                <a:cs typeface="Arial"/>
              </a:rPr>
              <a:t>Manage</a:t>
            </a:r>
            <a:r>
              <a:rPr sz="2600" b="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F6269"/>
                </a:solidFill>
                <a:latin typeface="Arial"/>
                <a:cs typeface="Arial"/>
              </a:rPr>
              <a:t>and Report</a:t>
            </a:r>
            <a:r>
              <a:rPr sz="2600" b="0" spc="-1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F6269"/>
                </a:solidFill>
                <a:latin typeface="Arial"/>
                <a:cs typeface="Arial"/>
              </a:rPr>
              <a:t>Real</a:t>
            </a:r>
            <a:r>
              <a:rPr sz="2600" b="0" spc="-2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F6269"/>
                </a:solidFill>
                <a:latin typeface="Arial"/>
                <a:cs typeface="Arial"/>
              </a:rPr>
              <a:t>KPI</a:t>
            </a:r>
            <a:r>
              <a:rPr sz="2600" b="0" spc="-1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600" b="0" spc="-20" dirty="0">
                <a:solidFill>
                  <a:srgbClr val="5F6269"/>
                </a:solidFill>
                <a:latin typeface="Arial"/>
                <a:cs typeface="Arial"/>
              </a:rPr>
              <a:t>Data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2625" y="2501835"/>
            <a:ext cx="6952615" cy="29277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90"/>
              </a:spcBef>
              <a:buClr>
                <a:srgbClr val="70004A"/>
              </a:buClr>
              <a:buSzPct val="133333"/>
              <a:buChar char="•"/>
              <a:tabLst>
                <a:tab pos="229235" algn="l"/>
              </a:tabLst>
            </a:pPr>
            <a:r>
              <a:rPr dirty="0"/>
              <a:t>Provides</a:t>
            </a:r>
            <a:r>
              <a:rPr spc="-35" dirty="0"/>
              <a:t> </a:t>
            </a:r>
            <a:r>
              <a:rPr dirty="0"/>
              <a:t>developers</a:t>
            </a:r>
            <a:r>
              <a:rPr spc="-15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>
                <a:latin typeface="Arial"/>
                <a:cs typeface="Arial"/>
              </a:rPr>
              <a:t>data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effectively</a:t>
            </a:r>
            <a:r>
              <a:rPr spc="-25" dirty="0"/>
              <a:t> </a:t>
            </a:r>
            <a:r>
              <a:rPr dirty="0"/>
              <a:t>manage</a:t>
            </a:r>
            <a:r>
              <a:rPr spc="-25" dirty="0"/>
              <a:t> </a:t>
            </a:r>
            <a:r>
              <a:rPr spc="-10" dirty="0"/>
              <a:t>programs</a:t>
            </a:r>
          </a:p>
          <a:p>
            <a:pPr marL="443865" marR="99060" lvl="1" indent="-215265">
              <a:lnSpc>
                <a:spcPts val="2050"/>
              </a:lnSpc>
              <a:spcBef>
                <a:spcPts val="655"/>
              </a:spcBef>
              <a:buClr>
                <a:srgbClr val="5F6269"/>
              </a:buClr>
              <a:buFont typeface="Calibri"/>
              <a:buChar char="–"/>
              <a:tabLst>
                <a:tab pos="444500" algn="l"/>
              </a:tabLst>
            </a:pPr>
            <a:r>
              <a:rPr dirty="0">
                <a:latin typeface="Arial"/>
                <a:cs typeface="Arial"/>
              </a:rPr>
              <a:t>Robust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user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acquisition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strategy,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personalized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user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experience, </a:t>
            </a:r>
            <a:r>
              <a:rPr dirty="0">
                <a:latin typeface="Arial"/>
                <a:cs typeface="Arial"/>
              </a:rPr>
              <a:t>and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customized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user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engagement</a:t>
            </a:r>
            <a:r>
              <a:rPr spc="-10" dirty="0">
                <a:latin typeface="Arial"/>
                <a:cs typeface="Arial"/>
              </a:rPr>
              <a:t> capabilities</a:t>
            </a:r>
            <a:endParaRPr lang="en-US" spc="-10" dirty="0">
              <a:latin typeface="Arial"/>
              <a:cs typeface="Arial"/>
            </a:endParaRPr>
          </a:p>
          <a:p>
            <a:pPr marL="228600" marR="0" lvl="0" indent="-216535" defTabSz="91440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70004A"/>
              </a:buClr>
              <a:buSzPct val="133333"/>
              <a:buFontTx/>
              <a:buChar char="•"/>
              <a:tabLst>
                <a:tab pos="229235" algn="l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Developer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</a:t>
            </a:r>
            <a:r>
              <a:rPr kumimoji="0" lang="en-US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</a:t>
            </a:r>
            <a:r>
              <a:rPr kumimoji="0" lang="en-US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b="0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relevant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</a:t>
            </a:r>
            <a:r>
              <a:rPr kumimoji="0" lang="en-US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employment 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</a:p>
          <a:p>
            <a:pPr marL="443865" marR="99060" lvl="1" indent="-215265" defTabSz="914400" eaLnBrk="1" fontAlgn="auto" latinLnBrk="0" hangingPunct="1">
              <a:lnSpc>
                <a:spcPts val="2050"/>
              </a:lnSpc>
              <a:spcBef>
                <a:spcPts val="655"/>
              </a:spcBef>
              <a:spcAft>
                <a:spcPts val="0"/>
              </a:spcAft>
              <a:buClr>
                <a:srgbClr val="5F6269"/>
              </a:buClr>
              <a:buSzTx/>
              <a:buFont typeface="Calibri"/>
              <a:buChar char="–"/>
              <a:tabLst>
                <a:tab pos="444500" algn="l"/>
              </a:tabLst>
              <a:defRPr/>
            </a:pPr>
            <a:r>
              <a:rPr kumimoji="0" lang="en-US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Enables (and streamlines) developer data reporting tasks</a:t>
            </a:r>
          </a:p>
          <a:p>
            <a:pPr marL="228600" indent="-216535">
              <a:lnSpc>
                <a:spcPct val="100000"/>
              </a:lnSpc>
              <a:spcBef>
                <a:spcPts val="445"/>
              </a:spcBef>
              <a:buClr>
                <a:srgbClr val="70004A"/>
              </a:buClr>
              <a:buSzPct val="133333"/>
              <a:buChar char="•"/>
              <a:tabLst>
                <a:tab pos="229235" algn="l"/>
              </a:tabLst>
            </a:pPr>
            <a:r>
              <a:rPr lang="en-US" dirty="0"/>
              <a:t>On-demand customizable reports</a:t>
            </a:r>
          </a:p>
          <a:p>
            <a:pPr marL="443865" marR="99060" lvl="1" indent="-215265" defTabSz="914400" eaLnBrk="1" fontAlgn="auto" latinLnBrk="0" hangingPunct="1">
              <a:lnSpc>
                <a:spcPts val="2050"/>
              </a:lnSpc>
              <a:spcBef>
                <a:spcPts val="655"/>
              </a:spcBef>
              <a:spcAft>
                <a:spcPts val="0"/>
              </a:spcAft>
              <a:buClr>
                <a:srgbClr val="5F6269"/>
              </a:buClr>
              <a:buSzTx/>
              <a:buFont typeface="Calibri"/>
              <a:buChar char="–"/>
              <a:tabLst>
                <a:tab pos="444500" algn="l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US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example,</a:t>
            </a:r>
            <a:r>
              <a:rPr kumimoji="0" lang="en-US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</a:t>
            </a:r>
            <a:r>
              <a:rPr kumimoji="0" lang="en-US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demo</a:t>
            </a:r>
            <a:r>
              <a:rPr kumimoji="0" lang="en-US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incorporates</a:t>
            </a:r>
            <a:r>
              <a:rPr kumimoji="0" lang="en-US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functional</a:t>
            </a:r>
            <a:r>
              <a:rPr kumimoji="0" lang="en-US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lang="en-US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alignment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Part</a:t>
            </a:r>
            <a:r>
              <a:rPr kumimoji="0" lang="en-US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VI-1</a:t>
            </a:r>
            <a:r>
              <a:rPr kumimoji="0" lang="en-US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NYSERDA</a:t>
            </a:r>
            <a:r>
              <a:rPr kumimoji="0" lang="en-US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RFP</a:t>
            </a:r>
            <a:r>
              <a:rPr kumimoji="0" lang="en-US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Offer</a:t>
            </a:r>
            <a:r>
              <a:rPr kumimoji="0" lang="en-US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Form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9031978" y="2643254"/>
            <a:ext cx="22713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WFD</a:t>
            </a:r>
            <a:r>
              <a:rPr sz="1800" spc="-10" dirty="0">
                <a:latin typeface="Arial"/>
                <a:cs typeface="Arial"/>
              </a:rPr>
              <a:t> Portal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powerful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tool </a:t>
            </a:r>
            <a:r>
              <a:rPr sz="1800" dirty="0">
                <a:latin typeface="Arial"/>
                <a:cs typeface="Arial"/>
              </a:rPr>
              <a:t>enhancing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effectiveness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your </a:t>
            </a:r>
            <a:r>
              <a:rPr sz="1800" dirty="0">
                <a:latin typeface="Arial"/>
                <a:cs typeface="Arial"/>
              </a:rPr>
              <a:t>larger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outreach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workforce </a:t>
            </a:r>
            <a:r>
              <a:rPr sz="1800" dirty="0">
                <a:latin typeface="Arial"/>
                <a:cs typeface="Arial"/>
              </a:rPr>
              <a:t>development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strategy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4964" y="2551176"/>
            <a:ext cx="361950" cy="2170430"/>
          </a:xfrm>
          <a:custGeom>
            <a:avLst/>
            <a:gdLst/>
            <a:ahLst/>
            <a:cxnLst/>
            <a:rect l="l" t="t" r="r" b="b"/>
            <a:pathLst>
              <a:path w="361950" h="2170429">
                <a:moveTo>
                  <a:pt x="361683" y="2170176"/>
                </a:moveTo>
                <a:lnTo>
                  <a:pt x="313610" y="2163716"/>
                </a:lnTo>
                <a:lnTo>
                  <a:pt x="270412" y="2145486"/>
                </a:lnTo>
                <a:lnTo>
                  <a:pt x="233813" y="2117210"/>
                </a:lnTo>
                <a:lnTo>
                  <a:pt x="205537" y="2080611"/>
                </a:lnTo>
                <a:lnTo>
                  <a:pt x="187307" y="2037413"/>
                </a:lnTo>
                <a:lnTo>
                  <a:pt x="180848" y="1989340"/>
                </a:lnTo>
                <a:lnTo>
                  <a:pt x="180835" y="1265923"/>
                </a:lnTo>
                <a:lnTo>
                  <a:pt x="174375" y="1217850"/>
                </a:lnTo>
                <a:lnTo>
                  <a:pt x="156146" y="1174652"/>
                </a:lnTo>
                <a:lnTo>
                  <a:pt x="127869" y="1138053"/>
                </a:lnTo>
                <a:lnTo>
                  <a:pt x="91271" y="1109777"/>
                </a:lnTo>
                <a:lnTo>
                  <a:pt x="48073" y="1091547"/>
                </a:lnTo>
                <a:lnTo>
                  <a:pt x="0" y="1085088"/>
                </a:lnTo>
                <a:lnTo>
                  <a:pt x="48073" y="1078628"/>
                </a:lnTo>
                <a:lnTo>
                  <a:pt x="91271" y="1060398"/>
                </a:lnTo>
                <a:lnTo>
                  <a:pt x="127869" y="1032122"/>
                </a:lnTo>
                <a:lnTo>
                  <a:pt x="156146" y="995523"/>
                </a:lnTo>
                <a:lnTo>
                  <a:pt x="174375" y="952325"/>
                </a:lnTo>
                <a:lnTo>
                  <a:pt x="180835" y="904252"/>
                </a:lnTo>
                <a:lnTo>
                  <a:pt x="180835" y="180835"/>
                </a:lnTo>
                <a:lnTo>
                  <a:pt x="187295" y="132762"/>
                </a:lnTo>
                <a:lnTo>
                  <a:pt x="205527" y="89564"/>
                </a:lnTo>
                <a:lnTo>
                  <a:pt x="233807" y="52965"/>
                </a:lnTo>
                <a:lnTo>
                  <a:pt x="270408" y="24689"/>
                </a:lnTo>
                <a:lnTo>
                  <a:pt x="313609" y="6459"/>
                </a:lnTo>
                <a:lnTo>
                  <a:pt x="361683" y="0"/>
                </a:lnTo>
              </a:path>
            </a:pathLst>
          </a:custGeom>
          <a:ln w="12700">
            <a:solidFill>
              <a:srgbClr val="4A2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08752" y="2551176"/>
            <a:ext cx="361950" cy="2170430"/>
          </a:xfrm>
          <a:custGeom>
            <a:avLst/>
            <a:gdLst/>
            <a:ahLst/>
            <a:cxnLst/>
            <a:rect l="l" t="t" r="r" b="b"/>
            <a:pathLst>
              <a:path w="361950" h="2170429">
                <a:moveTo>
                  <a:pt x="0" y="0"/>
                </a:moveTo>
                <a:lnTo>
                  <a:pt x="48073" y="6459"/>
                </a:lnTo>
                <a:lnTo>
                  <a:pt x="91271" y="24689"/>
                </a:lnTo>
                <a:lnTo>
                  <a:pt x="127869" y="52965"/>
                </a:lnTo>
                <a:lnTo>
                  <a:pt x="156146" y="89564"/>
                </a:lnTo>
                <a:lnTo>
                  <a:pt x="174375" y="132762"/>
                </a:lnTo>
                <a:lnTo>
                  <a:pt x="180835" y="180835"/>
                </a:lnTo>
                <a:lnTo>
                  <a:pt x="180847" y="904252"/>
                </a:lnTo>
                <a:lnTo>
                  <a:pt x="187307" y="952325"/>
                </a:lnTo>
                <a:lnTo>
                  <a:pt x="205537" y="995523"/>
                </a:lnTo>
                <a:lnTo>
                  <a:pt x="233813" y="1032122"/>
                </a:lnTo>
                <a:lnTo>
                  <a:pt x="270412" y="1060398"/>
                </a:lnTo>
                <a:lnTo>
                  <a:pt x="313610" y="1078628"/>
                </a:lnTo>
                <a:lnTo>
                  <a:pt x="361683" y="1085088"/>
                </a:lnTo>
                <a:lnTo>
                  <a:pt x="313610" y="1091547"/>
                </a:lnTo>
                <a:lnTo>
                  <a:pt x="270412" y="1109777"/>
                </a:lnTo>
                <a:lnTo>
                  <a:pt x="233813" y="1138053"/>
                </a:lnTo>
                <a:lnTo>
                  <a:pt x="205537" y="1174652"/>
                </a:lnTo>
                <a:lnTo>
                  <a:pt x="187307" y="1217850"/>
                </a:lnTo>
                <a:lnTo>
                  <a:pt x="180847" y="1265923"/>
                </a:lnTo>
                <a:lnTo>
                  <a:pt x="180847" y="1989340"/>
                </a:lnTo>
                <a:lnTo>
                  <a:pt x="174388" y="2037413"/>
                </a:lnTo>
                <a:lnTo>
                  <a:pt x="156158" y="2080611"/>
                </a:lnTo>
                <a:lnTo>
                  <a:pt x="127881" y="2117210"/>
                </a:lnTo>
                <a:lnTo>
                  <a:pt x="91280" y="2145486"/>
                </a:lnTo>
                <a:lnTo>
                  <a:pt x="48078" y="2163716"/>
                </a:lnTo>
                <a:lnTo>
                  <a:pt x="0" y="2170176"/>
                </a:lnTo>
              </a:path>
            </a:pathLst>
          </a:custGeom>
          <a:ln w="12700">
            <a:solidFill>
              <a:srgbClr val="4A2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9380812C-05DB-4077-AF7A-D94B68236CE1}" type="slidenum">
              <a:rPr lang="en-US"/>
              <a:t>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0"/>
            <a:ext cx="12217400" cy="6858000"/>
            <a:chOff x="-11937" y="0"/>
            <a:chExt cx="122174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632231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25400">
              <a:solidFill>
                <a:srgbClr val="7000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706" y="649986"/>
              <a:ext cx="1332230" cy="0"/>
            </a:xfrm>
            <a:custGeom>
              <a:avLst/>
              <a:gdLst/>
              <a:ahLst/>
              <a:cxnLst/>
              <a:rect l="l" t="t" r="r" b="b"/>
              <a:pathLst>
                <a:path w="1332230">
                  <a:moveTo>
                    <a:pt x="0" y="0"/>
                  </a:moveTo>
                  <a:lnTo>
                    <a:pt x="1331912" y="0"/>
                  </a:lnTo>
                </a:path>
              </a:pathLst>
            </a:custGeom>
            <a:ln w="101600">
              <a:solidFill>
                <a:srgbClr val="7000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837024"/>
            <a:ext cx="32645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5F6269"/>
                </a:solidFill>
                <a:latin typeface="Arial"/>
                <a:cs typeface="Arial"/>
              </a:rPr>
              <a:t>Features</a:t>
            </a:r>
            <a:r>
              <a:rPr sz="2600" b="0" spc="-2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F6269"/>
                </a:solidFill>
                <a:latin typeface="Arial"/>
                <a:cs typeface="Arial"/>
              </a:rPr>
              <a:t>and</a:t>
            </a:r>
            <a:r>
              <a:rPr sz="2600" b="0" spc="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F6269"/>
                </a:solidFill>
                <a:latin typeface="Arial"/>
                <a:cs typeface="Arial"/>
              </a:rPr>
              <a:t>Benefits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8232" y="1417320"/>
            <a:ext cx="5285231" cy="44744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6416675" y="1369904"/>
            <a:ext cx="5278755" cy="447430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590"/>
              </a:spcBef>
              <a:buClr>
                <a:srgbClr val="70004A"/>
              </a:buClr>
              <a:buSzPct val="133333"/>
              <a:tabLst>
                <a:tab pos="229235" algn="l"/>
              </a:tabLst>
            </a:pP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Registrants</a:t>
            </a:r>
          </a:p>
          <a:p>
            <a:pPr marL="514350" marR="5715" lvl="1" indent="-285750">
              <a:lnSpc>
                <a:spcPts val="2050"/>
              </a:lnSpc>
              <a:spcBef>
                <a:spcPts val="650"/>
              </a:spcBef>
              <a:buClr>
                <a:srgbClr val="70004A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personalized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shop”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career </a:t>
            </a:r>
            <a:r>
              <a:rPr sz="1800" dirty="0">
                <a:latin typeface="Arial"/>
                <a:cs typeface="Arial"/>
              </a:rPr>
              <a:t>resources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tailored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specific</a:t>
            </a:r>
            <a:r>
              <a:rPr sz="1800" spc="-10" dirty="0">
                <a:latin typeface="Arial"/>
                <a:cs typeface="Arial"/>
              </a:rPr>
              <a:t> attributes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interests: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50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Certificate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degree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education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programs</a:t>
            </a:r>
            <a:endParaRPr sz="1800" dirty="0">
              <a:latin typeface="Arial"/>
              <a:cs typeface="Arial"/>
            </a:endParaRPr>
          </a:p>
          <a:p>
            <a:pPr marL="729615" marR="852169" lvl="2" indent="-285750">
              <a:lnSpc>
                <a:spcPts val="2050"/>
              </a:lnSpc>
              <a:spcBef>
                <a:spcPts val="650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Training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continuous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education opportunities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45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Aid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spc="-10" dirty="0">
                <a:latin typeface="Arial"/>
                <a:cs typeface="Arial"/>
              </a:rPr>
              <a:t>Employment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Agencies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95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Employment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Listings</a:t>
            </a:r>
            <a:endParaRPr sz="1800" dirty="0">
              <a:latin typeface="Arial"/>
              <a:cs typeface="Arial"/>
            </a:endParaRPr>
          </a:p>
          <a:p>
            <a:pPr marL="514350" marR="689610" lvl="1" indent="-285750">
              <a:lnSpc>
                <a:spcPts val="2050"/>
              </a:lnSpc>
              <a:spcBef>
                <a:spcPts val="650"/>
              </a:spcBef>
              <a:buClr>
                <a:srgbClr val="70004A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Basic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on-</a:t>
            </a:r>
            <a:r>
              <a:rPr sz="1800" dirty="0">
                <a:latin typeface="Arial"/>
                <a:cs typeface="Arial"/>
              </a:rPr>
              <a:t>line OSW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orientation </a:t>
            </a:r>
            <a:r>
              <a:rPr sz="1800" spc="-10" dirty="0">
                <a:latin typeface="Arial"/>
                <a:cs typeface="Arial"/>
              </a:rPr>
              <a:t>training opportunities</a:t>
            </a:r>
            <a:endParaRPr sz="1800" dirty="0">
              <a:latin typeface="Arial"/>
              <a:cs typeface="Arial"/>
            </a:endParaRPr>
          </a:p>
          <a:p>
            <a:pPr marL="514350" marR="269875" lvl="1" indent="-285750">
              <a:lnSpc>
                <a:spcPts val="2050"/>
              </a:lnSpc>
              <a:spcBef>
                <a:spcPts val="605"/>
              </a:spcBef>
              <a:buClr>
                <a:srgbClr val="70004A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Rewards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ongoing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sharing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developer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536" y="1620011"/>
            <a:ext cx="5404103" cy="448360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467660" y="1572879"/>
            <a:ext cx="5278755" cy="369716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590"/>
              </a:spcBef>
              <a:buClr>
                <a:srgbClr val="70004A"/>
              </a:buClr>
              <a:buSzPct val="133333"/>
              <a:tabLst>
                <a:tab pos="229235" algn="l"/>
              </a:tabLst>
            </a:pP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Developers</a:t>
            </a:r>
          </a:p>
          <a:p>
            <a:pPr marL="513715" lvl="1" indent="-285750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Real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track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 KPIs,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as: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95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User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employment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details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User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demographic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95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User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interest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career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path</a:t>
            </a:r>
            <a:r>
              <a:rPr sz="1800" spc="-20" dirty="0">
                <a:latin typeface="Arial"/>
                <a:cs typeface="Arial"/>
              </a:rPr>
              <a:t> data</a:t>
            </a:r>
            <a:endParaRPr sz="1800" dirty="0">
              <a:latin typeface="Arial"/>
              <a:cs typeface="Arial"/>
            </a:endParaRPr>
          </a:p>
          <a:p>
            <a:pPr marL="514350" marR="5080" lvl="1" indent="-285750">
              <a:lnSpc>
                <a:spcPts val="2050"/>
              </a:lnSpc>
              <a:spcBef>
                <a:spcPts val="650"/>
              </a:spcBef>
              <a:buClr>
                <a:srgbClr val="70004A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Data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reporting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agencies 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stakeholders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KPIs</a:t>
            </a:r>
            <a:endParaRPr sz="1800" dirty="0">
              <a:latin typeface="Arial"/>
              <a:cs typeface="Arial"/>
            </a:endParaRPr>
          </a:p>
          <a:p>
            <a:pPr marL="513715" lvl="1" indent="-285750">
              <a:lnSpc>
                <a:spcPct val="100000"/>
              </a:lnSpc>
              <a:spcBef>
                <a:spcPts val="445"/>
              </a:spcBef>
              <a:buClr>
                <a:srgbClr val="70004A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Leverages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investments</a:t>
            </a:r>
            <a:endParaRPr sz="1800" dirty="0">
              <a:latin typeface="Arial"/>
              <a:cs typeface="Arial"/>
            </a:endParaRPr>
          </a:p>
          <a:p>
            <a:pPr marL="513715" lvl="1" indent="-285750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sz="1800" dirty="0">
                <a:latin typeface="Arial"/>
                <a:cs typeface="Arial"/>
              </a:rPr>
              <a:t>Customization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optimization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95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spc="-10" dirty="0">
                <a:latin typeface="Arial"/>
                <a:cs typeface="Arial"/>
              </a:rPr>
              <a:t>Branding</a:t>
            </a:r>
            <a:endParaRPr sz="1800" dirty="0">
              <a:latin typeface="Arial"/>
              <a:cs typeface="Arial"/>
            </a:endParaRPr>
          </a:p>
          <a:p>
            <a:pPr marL="729615" lvl="2" indent="-285750">
              <a:lnSpc>
                <a:spcPct val="100000"/>
              </a:lnSpc>
              <a:spcBef>
                <a:spcPts val="490"/>
              </a:spcBef>
              <a:buClr>
                <a:srgbClr val="70004A"/>
              </a:buClr>
              <a:buSzPct val="83333"/>
              <a:buFont typeface="Arial" panose="020B0604020202020204" pitchFamily="34" charset="0"/>
              <a:buChar char="•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Key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geographies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13DE4106-EB45-4BB6-B130-32E56619B73B}" type="slidenum">
              <a:rPr lang="en-US" smtClean="0"/>
              <a:t>4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5705" y="643890"/>
              <a:ext cx="1332230" cy="0"/>
            </a:xfrm>
            <a:custGeom>
              <a:avLst/>
              <a:gdLst/>
              <a:ahLst/>
              <a:cxnLst/>
              <a:rect l="l" t="t" r="r" b="b"/>
              <a:pathLst>
                <a:path w="1332230">
                  <a:moveTo>
                    <a:pt x="0" y="0"/>
                  </a:moveTo>
                  <a:lnTo>
                    <a:pt x="1331912" y="0"/>
                  </a:lnTo>
                </a:path>
              </a:pathLst>
            </a:custGeom>
            <a:ln w="101600">
              <a:solidFill>
                <a:srgbClr val="5F6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869" y="1515724"/>
              <a:ext cx="257810" cy="176530"/>
            </a:xfrm>
            <a:custGeom>
              <a:avLst/>
              <a:gdLst/>
              <a:ahLst/>
              <a:cxnLst/>
              <a:rect l="l" t="t" r="r" b="b"/>
              <a:pathLst>
                <a:path w="257809" h="176530">
                  <a:moveTo>
                    <a:pt x="81935" y="175960"/>
                  </a:moveTo>
                  <a:lnTo>
                    <a:pt x="3842" y="175960"/>
                  </a:lnTo>
                  <a:lnTo>
                    <a:pt x="0" y="172054"/>
                  </a:lnTo>
                  <a:lnTo>
                    <a:pt x="0" y="116829"/>
                  </a:lnTo>
                  <a:lnTo>
                    <a:pt x="1348" y="103080"/>
                  </a:lnTo>
                  <a:lnTo>
                    <a:pt x="20093" y="67135"/>
                  </a:lnTo>
                  <a:lnTo>
                    <a:pt x="65685" y="20546"/>
                  </a:lnTo>
                  <a:lnTo>
                    <a:pt x="100755" y="1374"/>
                  </a:lnTo>
                  <a:lnTo>
                    <a:pt x="114214" y="0"/>
                  </a:lnTo>
                  <a:lnTo>
                    <a:pt x="253610" y="0"/>
                  </a:lnTo>
                  <a:lnTo>
                    <a:pt x="257452" y="3906"/>
                  </a:lnTo>
                  <a:lnTo>
                    <a:pt x="257452" y="83799"/>
                  </a:lnTo>
                  <a:lnTo>
                    <a:pt x="253633" y="87741"/>
                  </a:lnTo>
                  <a:lnTo>
                    <a:pt x="123650" y="87884"/>
                  </a:lnTo>
                  <a:lnTo>
                    <a:pt x="119431" y="89724"/>
                  </a:lnTo>
                  <a:lnTo>
                    <a:pt x="87717" y="122646"/>
                  </a:lnTo>
                  <a:lnTo>
                    <a:pt x="85907" y="126911"/>
                  </a:lnTo>
                  <a:lnTo>
                    <a:pt x="85778" y="172054"/>
                  </a:lnTo>
                  <a:lnTo>
                    <a:pt x="81935" y="175960"/>
                  </a:lnTo>
                  <a:close/>
                </a:path>
              </a:pathLst>
            </a:custGeom>
            <a:solidFill>
              <a:srgbClr val="D5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7494" y="6215929"/>
            <a:ext cx="1051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70004A"/>
                </a:solidFill>
                <a:latin typeface="Calibri"/>
                <a:cs typeface="Calibri"/>
              </a:rPr>
              <a:t>rpsgroup.com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3347" y="5814059"/>
            <a:ext cx="1862327" cy="74523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625" y="1760452"/>
            <a:ext cx="4961890" cy="209168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450"/>
              </a:spcBef>
            </a:pPr>
            <a:r>
              <a:rPr sz="4200" dirty="0">
                <a:solidFill>
                  <a:srgbClr val="D6D7D5"/>
                </a:solidFill>
              </a:rPr>
              <a:t>OSW</a:t>
            </a:r>
            <a:r>
              <a:rPr sz="4200" spc="-30" dirty="0">
                <a:solidFill>
                  <a:srgbClr val="D6D7D5"/>
                </a:solidFill>
              </a:rPr>
              <a:t> </a:t>
            </a:r>
            <a:r>
              <a:rPr sz="4200" dirty="0">
                <a:solidFill>
                  <a:srgbClr val="D6D7D5"/>
                </a:solidFill>
              </a:rPr>
              <a:t>WFD</a:t>
            </a:r>
            <a:r>
              <a:rPr sz="4200" spc="-10" dirty="0">
                <a:solidFill>
                  <a:srgbClr val="D6D7D5"/>
                </a:solidFill>
              </a:rPr>
              <a:t> </a:t>
            </a:r>
            <a:r>
              <a:rPr sz="4200" spc="-65" dirty="0">
                <a:solidFill>
                  <a:srgbClr val="D6D7D5"/>
                </a:solidFill>
              </a:rPr>
              <a:t>PORTAL </a:t>
            </a:r>
            <a:r>
              <a:rPr sz="4200" spc="-10" dirty="0">
                <a:solidFill>
                  <a:srgbClr val="D6D7D5"/>
                </a:solidFill>
              </a:rPr>
              <a:t>CONCEPT DEMONSTRATION</a:t>
            </a:r>
            <a:endParaRPr sz="4200"/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D6D7D5"/>
                </a:solidFill>
              </a:rPr>
              <a:t>(STILLS</a:t>
            </a:r>
            <a:r>
              <a:rPr sz="1600" spc="-50" dirty="0">
                <a:solidFill>
                  <a:srgbClr val="D6D7D5"/>
                </a:solidFill>
              </a:rPr>
              <a:t> </a:t>
            </a:r>
            <a:r>
              <a:rPr sz="1600" dirty="0">
                <a:solidFill>
                  <a:srgbClr val="D6D7D5"/>
                </a:solidFill>
              </a:rPr>
              <a:t>FROM</a:t>
            </a:r>
            <a:r>
              <a:rPr sz="1600" spc="-50" dirty="0">
                <a:solidFill>
                  <a:srgbClr val="D6D7D5"/>
                </a:solidFill>
              </a:rPr>
              <a:t> </a:t>
            </a:r>
            <a:r>
              <a:rPr sz="1600" spc="-20" dirty="0">
                <a:solidFill>
                  <a:srgbClr val="D6D7D5"/>
                </a:solidFill>
              </a:rPr>
              <a:t>DEMO)</a:t>
            </a:r>
            <a:endParaRPr sz="160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DB3B1D-5756-FCE6-3D25-9D584E27B2A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846057" y="6573102"/>
            <a:ext cx="2354579" cy="18224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RPS OSW WFD Portal Concept</a:t>
            </a:r>
            <a:endParaRPr lang="en-US" spc="-2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586F9F-3434-8D4C-294F-4E78EA0AD6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32231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700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705" y="649986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30">
                <a:moveTo>
                  <a:pt x="0" y="0"/>
                </a:moveTo>
                <a:lnTo>
                  <a:pt x="1331912" y="0"/>
                </a:lnTo>
              </a:path>
            </a:pathLst>
          </a:custGeom>
          <a:ln w="101600">
            <a:solidFill>
              <a:srgbClr val="700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123" y="1475232"/>
            <a:ext cx="8487155" cy="47792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r>
              <a:rPr sz="20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purpose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OSW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WFD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Portal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get</a:t>
            </a:r>
            <a:r>
              <a:rPr sz="20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developers</a:t>
            </a:r>
            <a:r>
              <a:rPr sz="20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</a:rPr>
              <a:t>data</a:t>
            </a:r>
            <a:r>
              <a:rPr sz="2000" b="0" spc="-25" dirty="0">
                <a:solidFill>
                  <a:srgbClr val="000000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they</a:t>
            </a:r>
            <a:r>
              <a:rPr sz="20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manage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0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report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successful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workforce</a:t>
            </a:r>
            <a:r>
              <a:rPr sz="20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development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programs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051CA1DA-7D42-49A2-BCCE-8835D0194E7A}" type="slidenum">
              <a:rPr lang="en-US" spc="-25" dirty="0"/>
              <a:t>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727" y="2193036"/>
            <a:ext cx="9256775" cy="39075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5967" y="724856"/>
            <a:ext cx="10572750" cy="137217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60"/>
              </a:spcBef>
            </a:pP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Between</a:t>
            </a:r>
            <a:r>
              <a:rPr sz="1800" spc="-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registration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information</a:t>
            </a:r>
            <a:r>
              <a:rPr sz="1800" spc="-1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collected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in</a:t>
            </a:r>
            <a:r>
              <a:rPr sz="1800" spc="-4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portal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status</a:t>
            </a:r>
            <a:r>
              <a:rPr sz="1800" spc="-4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information</a:t>
            </a:r>
            <a:r>
              <a:rPr sz="1800" spc="-1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gleaned</a:t>
            </a:r>
            <a:r>
              <a:rPr sz="1800" spc="-1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through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F6269"/>
                </a:solidFill>
                <a:latin typeface="Arial"/>
                <a:cs typeface="Arial"/>
              </a:rPr>
              <a:t>follow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up</a:t>
            </a:r>
            <a:r>
              <a:rPr sz="1800" spc="-5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questionnaires,</a:t>
            </a:r>
            <a:r>
              <a:rPr sz="1800" spc="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developers</a:t>
            </a:r>
            <a:r>
              <a:rPr sz="1800" spc="-1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will</a:t>
            </a:r>
            <a:r>
              <a:rPr sz="1800" spc="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receive</a:t>
            </a:r>
            <a:r>
              <a:rPr sz="1800" spc="-1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data</a:t>
            </a:r>
            <a:r>
              <a:rPr sz="1800" spc="-3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needed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manage</a:t>
            </a:r>
            <a:r>
              <a:rPr sz="1800" spc="-2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report</a:t>
            </a:r>
            <a:r>
              <a:rPr sz="1800" spc="-3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their</a:t>
            </a:r>
            <a:r>
              <a:rPr sz="1800" spc="-3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F6269"/>
                </a:solidFill>
                <a:latin typeface="Arial"/>
                <a:cs typeface="Arial"/>
              </a:rPr>
              <a:t>workforce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development</a:t>
            </a:r>
            <a:r>
              <a:rPr sz="1800" spc="-5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F6269"/>
                </a:solidFill>
                <a:latin typeface="Arial"/>
                <a:cs typeface="Arial"/>
              </a:rPr>
              <a:t>contribution.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Reports</a:t>
            </a:r>
            <a:r>
              <a:rPr sz="1800" spc="-2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can</a:t>
            </a:r>
            <a:r>
              <a:rPr sz="1800" spc="-3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set</a:t>
            </a:r>
            <a:r>
              <a:rPr sz="1800" spc="-2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up</a:t>
            </a:r>
            <a:r>
              <a:rPr sz="1800" spc="-30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correspond</a:t>
            </a:r>
            <a:r>
              <a:rPr sz="1800" spc="-5" dirty="0">
                <a:solidFill>
                  <a:srgbClr val="5F62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F6269"/>
                </a:solidFill>
                <a:latin typeface="Arial"/>
                <a:cs typeface="Arial"/>
              </a:rPr>
              <a:t>with reporting</a:t>
            </a:r>
            <a:r>
              <a:rPr sz="1800" spc="-10" dirty="0">
                <a:solidFill>
                  <a:srgbClr val="5F6269"/>
                </a:solidFill>
                <a:latin typeface="Arial"/>
                <a:cs typeface="Arial"/>
              </a:rPr>
              <a:t> requirements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55C2563C-358A-46A2-B26B-A2B8D34EBA45}" type="slidenum">
              <a:rPr lang="en-US" spc="-25" dirty="0"/>
              <a:t>7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0305" y="1248775"/>
            <a:ext cx="4320540" cy="9639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dirty="0">
                <a:latin typeface="Arial"/>
                <a:cs typeface="Arial"/>
              </a:rPr>
              <a:t>We’ll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existing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community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stakeholder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engagement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strategy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drive </a:t>
            </a:r>
            <a:r>
              <a:rPr sz="1600" dirty="0">
                <a:latin typeface="Arial"/>
                <a:cs typeface="Arial"/>
              </a:rPr>
              <a:t>registrants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OSW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WFD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entrance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on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project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web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site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364" y="998571"/>
            <a:ext cx="11863070" cy="5204460"/>
            <a:chOff x="137364" y="998571"/>
            <a:chExt cx="11863070" cy="5204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64" y="998571"/>
              <a:ext cx="6929423" cy="3206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4431" y="3107436"/>
              <a:ext cx="5495543" cy="30952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2707" y="3657599"/>
              <a:ext cx="5096510" cy="1185545"/>
            </a:xfrm>
            <a:custGeom>
              <a:avLst/>
              <a:gdLst/>
              <a:ahLst/>
              <a:cxnLst/>
              <a:rect l="l" t="t" r="r" b="b"/>
              <a:pathLst>
                <a:path w="5096510" h="1185545">
                  <a:moveTo>
                    <a:pt x="0" y="0"/>
                  </a:moveTo>
                  <a:lnTo>
                    <a:pt x="5096078" y="1185252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7790" y="4802860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5">
                  <a:moveTo>
                    <a:pt x="17259" y="0"/>
                  </a:moveTo>
                  <a:lnTo>
                    <a:pt x="0" y="74218"/>
                  </a:lnTo>
                  <a:lnTo>
                    <a:pt x="82842" y="54368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1264" y="1784604"/>
              <a:ext cx="4464685" cy="2720340"/>
            </a:xfrm>
            <a:custGeom>
              <a:avLst/>
              <a:gdLst/>
              <a:ahLst/>
              <a:cxnLst/>
              <a:rect l="l" t="t" r="r" b="b"/>
              <a:pathLst>
                <a:path w="4464685" h="2720340">
                  <a:moveTo>
                    <a:pt x="0" y="0"/>
                  </a:moveTo>
                  <a:lnTo>
                    <a:pt x="4464507" y="2719984"/>
                  </a:lnTo>
                </a:path>
              </a:pathLst>
            </a:custGeom>
            <a:ln w="12700">
              <a:solidFill>
                <a:srgbClr val="33C1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5100" y="4465445"/>
              <a:ext cx="85090" cy="72390"/>
            </a:xfrm>
            <a:custGeom>
              <a:avLst/>
              <a:gdLst/>
              <a:ahLst/>
              <a:cxnLst/>
              <a:rect l="l" t="t" r="r" b="b"/>
              <a:pathLst>
                <a:path w="85089" h="72389">
                  <a:moveTo>
                    <a:pt x="39649" y="0"/>
                  </a:moveTo>
                  <a:lnTo>
                    <a:pt x="0" y="65074"/>
                  </a:lnTo>
                  <a:lnTo>
                    <a:pt x="84899" y="72186"/>
                  </a:lnTo>
                  <a:lnTo>
                    <a:pt x="39649" y="0"/>
                  </a:lnTo>
                  <a:close/>
                </a:path>
              </a:pathLst>
            </a:custGeom>
            <a:solidFill>
              <a:srgbClr val="33C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8640" y="2752343"/>
              <a:ext cx="1997075" cy="1585595"/>
            </a:xfrm>
            <a:custGeom>
              <a:avLst/>
              <a:gdLst/>
              <a:ahLst/>
              <a:cxnLst/>
              <a:rect l="l" t="t" r="r" b="b"/>
              <a:pathLst>
                <a:path w="1997075" h="1585595">
                  <a:moveTo>
                    <a:pt x="0" y="0"/>
                  </a:moveTo>
                  <a:lnTo>
                    <a:pt x="1996567" y="1585125"/>
                  </a:lnTo>
                </a:path>
              </a:pathLst>
            </a:custGeom>
            <a:ln w="12700">
              <a:solidFill>
                <a:srgbClr val="C4D7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1573" y="4299736"/>
              <a:ext cx="83820" cy="77470"/>
            </a:xfrm>
            <a:custGeom>
              <a:avLst/>
              <a:gdLst/>
              <a:ahLst/>
              <a:cxnLst/>
              <a:rect l="l" t="t" r="r" b="b"/>
              <a:pathLst>
                <a:path w="83820" h="77470">
                  <a:moveTo>
                    <a:pt x="47383" y="0"/>
                  </a:moveTo>
                  <a:lnTo>
                    <a:pt x="0" y="59677"/>
                  </a:lnTo>
                  <a:lnTo>
                    <a:pt x="83362" y="77215"/>
                  </a:lnTo>
                  <a:lnTo>
                    <a:pt x="47383" y="0"/>
                  </a:lnTo>
                  <a:close/>
                </a:path>
              </a:pathLst>
            </a:custGeom>
            <a:solidFill>
              <a:srgbClr val="C4D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8770" y="4838438"/>
            <a:ext cx="53955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This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slide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illustrates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example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strategy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reaching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potential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OSW </a:t>
            </a:r>
            <a:r>
              <a:rPr sz="1400" dirty="0">
                <a:latin typeface="Arial"/>
                <a:cs typeface="Arial"/>
              </a:rPr>
              <a:t>WFD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registrants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NYC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Disadvantaged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Communities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(DAC)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75560" y="780287"/>
            <a:ext cx="4518660" cy="554990"/>
          </a:xfrm>
          <a:custGeom>
            <a:avLst/>
            <a:gdLst/>
            <a:ahLst/>
            <a:cxnLst/>
            <a:rect l="l" t="t" r="r" b="b"/>
            <a:pathLst>
              <a:path w="4518659" h="554990">
                <a:moveTo>
                  <a:pt x="4518660" y="0"/>
                </a:moveTo>
                <a:lnTo>
                  <a:pt x="0" y="0"/>
                </a:lnTo>
                <a:lnTo>
                  <a:pt x="0" y="554736"/>
                </a:lnTo>
                <a:lnTo>
                  <a:pt x="4518660" y="554736"/>
                </a:lnTo>
                <a:lnTo>
                  <a:pt x="4518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63501" y="762210"/>
            <a:ext cx="4330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Strategies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Drive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Registrants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OSW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WFD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Portal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926A761C-A70D-4E1E-97F1-16D449791971}" type="slidenum">
              <a:rPr lang="en-US" smtClean="0"/>
              <a:t>8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848" y="1738883"/>
            <a:ext cx="7205980" cy="4125595"/>
            <a:chOff x="688848" y="1738883"/>
            <a:chExt cx="7205980" cy="4125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848" y="1738883"/>
              <a:ext cx="5817107" cy="4125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6232" y="2799588"/>
              <a:ext cx="2228087" cy="200558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1" y="2689860"/>
            <a:ext cx="3998974" cy="25679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6066" y="974490"/>
            <a:ext cx="309435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Step</a:t>
            </a:r>
            <a:r>
              <a:rPr sz="1400" spc="-25" dirty="0">
                <a:latin typeface="Arial"/>
                <a:cs typeface="Arial"/>
              </a:rPr>
              <a:t> 1: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individual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shares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during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registration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791188" y="6444636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2A65E428-B3FB-4C2B-BC19-9C9582DC3196}" type="slidenum">
              <a:rPr lang="en-US" smtClean="0"/>
              <a:t>9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RPS OSW WFD Portal Concept</a:t>
            </a:r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5652821" y="1066853"/>
            <a:ext cx="61055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Step</a:t>
            </a:r>
            <a:r>
              <a:rPr sz="1400" spc="-25" dirty="0">
                <a:latin typeface="Arial"/>
                <a:cs typeface="Arial"/>
              </a:rPr>
              <a:t> 2: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individual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given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opportunity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their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special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characteristics,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unlock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individualized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opportunities,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gender,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race/ethnicity, </a:t>
            </a:r>
            <a:r>
              <a:rPr sz="1400" dirty="0">
                <a:latin typeface="Arial"/>
                <a:cs typeface="Arial"/>
              </a:rPr>
              <a:t>education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veteran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status,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84542" y="275501"/>
            <a:ext cx="393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Individual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Registration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1667" y="5845917"/>
            <a:ext cx="68052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All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useful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measuring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managing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workforce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development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initiatives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958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THE OFFSHORE WIND WORKFORCE DEVELOPMENT PORTAL CONCEPT</vt:lpstr>
      <vt:lpstr>The Problem: It is hard to get data on OSW job creation</vt:lpstr>
      <vt:lpstr>The Solution: The Offshore Wind Workforce Development (OSW WFD) Portal Measure, Manage and Report Real KPI Data</vt:lpstr>
      <vt:lpstr>Features and Benefits</vt:lpstr>
      <vt:lpstr>OSW WFD PORTAL CONCEPT DEMONSTRATION (STILLS FROM DEMO)</vt:lpstr>
      <vt:lpstr>The primary purpose of the OSW WFD Portal is to get developers the data they need to manage and report on successful workforce development programs</vt:lpstr>
      <vt:lpstr>PowerPoint Presentation</vt:lpstr>
      <vt:lpstr>Example Strategies to Drive Registrants to OSW WFD Portal</vt:lpstr>
      <vt:lpstr>Example Individual Registration Pages</vt:lpstr>
      <vt:lpstr>Example Individual Career Level and Interest Query</vt:lpstr>
      <vt:lpstr>Example Individual Results Page</vt:lpstr>
      <vt:lpstr>PowerPoint Presentation</vt:lpstr>
      <vt:lpstr>PowerPoint Presentation</vt:lpstr>
      <vt:lpstr>THE TEAMING OPPORTUNITY</vt:lpstr>
      <vt:lpstr>Business Model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AND OVERLAY GUIDELINES</dc:title>
  <dc:creator>Anntonette Zembrzuska</dc:creator>
  <cp:lastModifiedBy>Anntonette Zembrzuska</cp:lastModifiedBy>
  <cp:revision>2</cp:revision>
  <dcterms:created xsi:type="dcterms:W3CDTF">2023-01-20T18:51:05Z</dcterms:created>
  <dcterms:modified xsi:type="dcterms:W3CDTF">2023-03-17T14:28:08Z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0x01010040CA4DB1B085EC479BB8C555ACB099D0</vt:lpwstr>
  </property>
  <property fmtid="{D5CDD505-2E9C-101B-9397-08002B2CF9AE}" pid="3" name="Created">
    <vt:filetime>2022-12-08T00:00:00Z</vt:filetime>
  </property>
  <property fmtid="{D5CDD505-2E9C-101B-9397-08002B2CF9AE}" pid="4" name="Created by">
    <vt:lpwstr>www.skabelondesign.dk</vt:lpwstr>
  </property>
  <property fmtid="{D5CDD505-2E9C-101B-9397-08002B2CF9AE}" pid="5" name="Creator">
    <vt:lpwstr>Acrobat PDFMaker 22 for PowerPoint</vt:lpwstr>
  </property>
  <property fmtid="{D5CDD505-2E9C-101B-9397-08002B2CF9AE}" pid="6" name="CustomerId">
    <vt:lpwstr>rpsgroup</vt:lpwstr>
  </property>
  <property fmtid="{D5CDD505-2E9C-101B-9397-08002B2CF9AE}" pid="7" name="LastSaved">
    <vt:filetime>2023-01-20T00:00:00Z</vt:filetime>
  </property>
  <property fmtid="{D5CDD505-2E9C-101B-9397-08002B2CF9AE}" pid="8" name="Producer">
    <vt:lpwstr>Adobe PDF Library 22.3.58</vt:lpwstr>
  </property>
  <property fmtid="{D5CDD505-2E9C-101B-9397-08002B2CF9AE}" pid="9" name="TemplafyTimeStamp">
    <vt:lpwstr>2021-03-03T21:37:39.4090289Z</vt:lpwstr>
  </property>
  <property fmtid="{D5CDD505-2E9C-101B-9397-08002B2CF9AE}" pid="10" name="TemplateId">
    <vt:lpwstr>636783999951995643</vt:lpwstr>
  </property>
  <property fmtid="{D5CDD505-2E9C-101B-9397-08002B2CF9AE}" pid="11" name="UserProfileId">
    <vt:lpwstr>637007332259760031</vt:lpwstr>
  </property>
</Properties>
</file>